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qtopglobal.com/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qtopglobal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C24DE0-1A69-47DE-8267-2365AFD9B37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63E0C44-5CA1-4A19-9768-6FE881086CE8}">
      <dgm:prSet/>
      <dgm:spPr/>
      <dgm:t>
        <a:bodyPr/>
        <a:lstStyle/>
        <a:p>
          <a:r>
            <a:rPr lang="en-IN"/>
            <a:t>🟥 </a:t>
          </a:r>
          <a:r>
            <a:rPr lang="en-IN" b="1"/>
            <a:t>Module 9 – Assessment: Audits and External Quality Assessment</a:t>
          </a:r>
          <a:br>
            <a:rPr lang="en-IN"/>
          </a:br>
          <a:r>
            <a:rPr lang="en-IN"/>
            <a:t>Prepare for internal &amp; external audits including EQAS.</a:t>
          </a:r>
          <a:endParaRPr lang="en-US"/>
        </a:p>
      </dgm:t>
    </dgm:pt>
    <dgm:pt modelId="{C9D7D893-6A0C-423D-98AF-7EC0D1E42A18}" type="parTrans" cxnId="{91A6730B-94EA-427D-9BB1-E9B00A4AB844}">
      <dgm:prSet/>
      <dgm:spPr/>
      <dgm:t>
        <a:bodyPr/>
        <a:lstStyle/>
        <a:p>
          <a:endParaRPr lang="en-US"/>
        </a:p>
      </dgm:t>
    </dgm:pt>
    <dgm:pt modelId="{1C37856A-4020-4D09-A025-170D29B89B97}" type="sibTrans" cxnId="{91A6730B-94EA-427D-9BB1-E9B00A4AB844}">
      <dgm:prSet/>
      <dgm:spPr/>
      <dgm:t>
        <a:bodyPr/>
        <a:lstStyle/>
        <a:p>
          <a:endParaRPr lang="en-US"/>
        </a:p>
      </dgm:t>
    </dgm:pt>
    <dgm:pt modelId="{7F7A5761-2331-47CA-B134-E7141E8CCF4F}">
      <dgm:prSet/>
      <dgm:spPr/>
      <dgm:t>
        <a:bodyPr/>
        <a:lstStyle/>
        <a:p>
          <a:r>
            <a:rPr lang="en-IN"/>
            <a:t>🟩 </a:t>
          </a:r>
          <a:r>
            <a:rPr lang="en-IN" b="1"/>
            <a:t>Module 10 – Assessment: Norms, Accreditation, Documents, and Records</a:t>
          </a:r>
          <a:br>
            <a:rPr lang="en-IN"/>
          </a:br>
          <a:r>
            <a:rPr lang="en-IN"/>
            <a:t>Documentation &amp; records for NABL, NABH, ISO, and internal review.</a:t>
          </a:r>
          <a:endParaRPr lang="en-US"/>
        </a:p>
      </dgm:t>
    </dgm:pt>
    <dgm:pt modelId="{9018FB8C-F654-4A66-88A0-0652E4FE8F6F}" type="parTrans" cxnId="{02D041ED-BA47-4B2F-99EA-DA38BD73D18E}">
      <dgm:prSet/>
      <dgm:spPr/>
      <dgm:t>
        <a:bodyPr/>
        <a:lstStyle/>
        <a:p>
          <a:endParaRPr lang="en-US"/>
        </a:p>
      </dgm:t>
    </dgm:pt>
    <dgm:pt modelId="{7714FCC5-D3E8-4D64-9D2C-7F8F382031F3}" type="sibTrans" cxnId="{02D041ED-BA47-4B2F-99EA-DA38BD73D18E}">
      <dgm:prSet/>
      <dgm:spPr/>
      <dgm:t>
        <a:bodyPr/>
        <a:lstStyle/>
        <a:p>
          <a:endParaRPr lang="en-US"/>
        </a:p>
      </dgm:t>
    </dgm:pt>
    <dgm:pt modelId="{468DC39D-4B3F-4BEF-B19E-7D8A8036D9E0}">
      <dgm:prSet/>
      <dgm:spPr/>
      <dgm:t>
        <a:bodyPr/>
        <a:lstStyle/>
        <a:p>
          <a:r>
            <a:rPr lang="en-IN"/>
            <a:t>🟦 </a:t>
          </a:r>
          <a:r>
            <a:rPr lang="en-IN" b="1"/>
            <a:t>Module 11 – Customer Service, Occurrence Management &amp; Process Improvement</a:t>
          </a:r>
          <a:br>
            <a:rPr lang="en-IN"/>
          </a:br>
          <a:r>
            <a:rPr lang="en-IN"/>
            <a:t>Managing customer feedback, complaint logs, and quality improvement projects.</a:t>
          </a:r>
          <a:endParaRPr lang="en-US"/>
        </a:p>
      </dgm:t>
    </dgm:pt>
    <dgm:pt modelId="{2B6E3C2A-3C48-4DB9-9B65-F21FF10AD07D}" type="parTrans" cxnId="{A93388D5-6064-4C28-81F2-09615A86FFB2}">
      <dgm:prSet/>
      <dgm:spPr/>
      <dgm:t>
        <a:bodyPr/>
        <a:lstStyle/>
        <a:p>
          <a:endParaRPr lang="en-US"/>
        </a:p>
      </dgm:t>
    </dgm:pt>
    <dgm:pt modelId="{7A1CB15C-D1F6-46FF-8046-78EEC357CC10}" type="sibTrans" cxnId="{A93388D5-6064-4C28-81F2-09615A86FFB2}">
      <dgm:prSet/>
      <dgm:spPr/>
      <dgm:t>
        <a:bodyPr/>
        <a:lstStyle/>
        <a:p>
          <a:endParaRPr lang="en-US"/>
        </a:p>
      </dgm:t>
    </dgm:pt>
    <dgm:pt modelId="{5546BF78-E1E5-4820-B16D-F56A6FAB1B5F}">
      <dgm:prSet/>
      <dgm:spPr/>
      <dgm:t>
        <a:bodyPr/>
        <a:lstStyle/>
        <a:p>
          <a:r>
            <a:rPr lang="en-IN"/>
            <a:t>🟧 </a:t>
          </a:r>
          <a:r>
            <a:rPr lang="en-IN" b="1"/>
            <a:t>Module 12 – Information Management and Organization</a:t>
          </a:r>
          <a:br>
            <a:rPr lang="en-IN"/>
          </a:br>
          <a:r>
            <a:rPr lang="en-IN"/>
            <a:t>IT systems, LIS (Laboratory Information Systems), and result management.</a:t>
          </a:r>
          <a:endParaRPr lang="en-US"/>
        </a:p>
      </dgm:t>
    </dgm:pt>
    <dgm:pt modelId="{42814AD1-1D7C-4764-9428-9556ADC6B1B3}" type="parTrans" cxnId="{33CD03D0-5705-4149-A72E-235AEA047FB0}">
      <dgm:prSet/>
      <dgm:spPr/>
      <dgm:t>
        <a:bodyPr/>
        <a:lstStyle/>
        <a:p>
          <a:endParaRPr lang="en-US"/>
        </a:p>
      </dgm:t>
    </dgm:pt>
    <dgm:pt modelId="{21B19301-E5BD-4A62-A142-EF387429DBFD}" type="sibTrans" cxnId="{33CD03D0-5705-4149-A72E-235AEA047FB0}">
      <dgm:prSet/>
      <dgm:spPr/>
      <dgm:t>
        <a:bodyPr/>
        <a:lstStyle/>
        <a:p>
          <a:endParaRPr lang="en-US"/>
        </a:p>
      </dgm:t>
    </dgm:pt>
    <dgm:pt modelId="{EB76C6B2-27DA-44D8-9CAD-257BF32E7ADD}" type="pres">
      <dgm:prSet presAssocID="{ECC24DE0-1A69-47DE-8267-2365AFD9B37A}" presName="linear" presStyleCnt="0">
        <dgm:presLayoutVars>
          <dgm:animLvl val="lvl"/>
          <dgm:resizeHandles val="exact"/>
        </dgm:presLayoutVars>
      </dgm:prSet>
      <dgm:spPr/>
    </dgm:pt>
    <dgm:pt modelId="{6C102CEC-1524-41E4-AA15-E7A70872059A}" type="pres">
      <dgm:prSet presAssocID="{063E0C44-5CA1-4A19-9768-6FE881086C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D85B958-A8FC-46AC-B082-A5824376B2EB}" type="pres">
      <dgm:prSet presAssocID="{1C37856A-4020-4D09-A025-170D29B89B97}" presName="spacer" presStyleCnt="0"/>
      <dgm:spPr/>
    </dgm:pt>
    <dgm:pt modelId="{AC9E04DC-198C-46E8-B95F-47D8B9B6ABF7}" type="pres">
      <dgm:prSet presAssocID="{7F7A5761-2331-47CA-B134-E7141E8CCF4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AACE553-3959-4FEE-8248-150C7654DAC0}" type="pres">
      <dgm:prSet presAssocID="{7714FCC5-D3E8-4D64-9D2C-7F8F382031F3}" presName="spacer" presStyleCnt="0"/>
      <dgm:spPr/>
    </dgm:pt>
    <dgm:pt modelId="{5FFBE52F-3C7B-4391-B87C-080F4EDC4B3D}" type="pres">
      <dgm:prSet presAssocID="{468DC39D-4B3F-4BEF-B19E-7D8A8036D9E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F357BEC-29D7-4A1E-BB84-7107016DAD39}" type="pres">
      <dgm:prSet presAssocID="{7A1CB15C-D1F6-46FF-8046-78EEC357CC10}" presName="spacer" presStyleCnt="0"/>
      <dgm:spPr/>
    </dgm:pt>
    <dgm:pt modelId="{CADC9679-52C2-49EE-A881-EA7726867D84}" type="pres">
      <dgm:prSet presAssocID="{5546BF78-E1E5-4820-B16D-F56A6FAB1B5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1A6730B-94EA-427D-9BB1-E9B00A4AB844}" srcId="{ECC24DE0-1A69-47DE-8267-2365AFD9B37A}" destId="{063E0C44-5CA1-4A19-9768-6FE881086CE8}" srcOrd="0" destOrd="0" parTransId="{C9D7D893-6A0C-423D-98AF-7EC0D1E42A18}" sibTransId="{1C37856A-4020-4D09-A025-170D29B89B97}"/>
    <dgm:cxn modelId="{8377A228-AF7B-4BC3-B59C-F7B7222DD5E9}" type="presOf" srcId="{063E0C44-5CA1-4A19-9768-6FE881086CE8}" destId="{6C102CEC-1524-41E4-AA15-E7A70872059A}" srcOrd="0" destOrd="0" presId="urn:microsoft.com/office/officeart/2005/8/layout/vList2"/>
    <dgm:cxn modelId="{90E1B58C-D60C-4E0B-9BB0-D3827236A8F2}" type="presOf" srcId="{7F7A5761-2331-47CA-B134-E7141E8CCF4F}" destId="{AC9E04DC-198C-46E8-B95F-47D8B9B6ABF7}" srcOrd="0" destOrd="0" presId="urn:microsoft.com/office/officeart/2005/8/layout/vList2"/>
    <dgm:cxn modelId="{CAB93BB2-E4BE-4323-A67C-1E7A4BF6938B}" type="presOf" srcId="{5546BF78-E1E5-4820-B16D-F56A6FAB1B5F}" destId="{CADC9679-52C2-49EE-A881-EA7726867D84}" srcOrd="0" destOrd="0" presId="urn:microsoft.com/office/officeart/2005/8/layout/vList2"/>
    <dgm:cxn modelId="{33CD03D0-5705-4149-A72E-235AEA047FB0}" srcId="{ECC24DE0-1A69-47DE-8267-2365AFD9B37A}" destId="{5546BF78-E1E5-4820-B16D-F56A6FAB1B5F}" srcOrd="3" destOrd="0" parTransId="{42814AD1-1D7C-4764-9428-9556ADC6B1B3}" sibTransId="{21B19301-E5BD-4A62-A142-EF387429DBFD}"/>
    <dgm:cxn modelId="{A93388D5-6064-4C28-81F2-09615A86FFB2}" srcId="{ECC24DE0-1A69-47DE-8267-2365AFD9B37A}" destId="{468DC39D-4B3F-4BEF-B19E-7D8A8036D9E0}" srcOrd="2" destOrd="0" parTransId="{2B6E3C2A-3C48-4DB9-9B65-F21FF10AD07D}" sibTransId="{7A1CB15C-D1F6-46FF-8046-78EEC357CC10}"/>
    <dgm:cxn modelId="{02D041ED-BA47-4B2F-99EA-DA38BD73D18E}" srcId="{ECC24DE0-1A69-47DE-8267-2365AFD9B37A}" destId="{7F7A5761-2331-47CA-B134-E7141E8CCF4F}" srcOrd="1" destOrd="0" parTransId="{9018FB8C-F654-4A66-88A0-0652E4FE8F6F}" sibTransId="{7714FCC5-D3E8-4D64-9D2C-7F8F382031F3}"/>
    <dgm:cxn modelId="{080E02EE-DC48-4F1B-B106-3FF769B39997}" type="presOf" srcId="{468DC39D-4B3F-4BEF-B19E-7D8A8036D9E0}" destId="{5FFBE52F-3C7B-4391-B87C-080F4EDC4B3D}" srcOrd="0" destOrd="0" presId="urn:microsoft.com/office/officeart/2005/8/layout/vList2"/>
    <dgm:cxn modelId="{483BDDEE-6481-493A-AF33-67A844479C49}" type="presOf" srcId="{ECC24DE0-1A69-47DE-8267-2365AFD9B37A}" destId="{EB76C6B2-27DA-44D8-9CAD-257BF32E7ADD}" srcOrd="0" destOrd="0" presId="urn:microsoft.com/office/officeart/2005/8/layout/vList2"/>
    <dgm:cxn modelId="{375A2E75-86A9-4C51-B0F3-62656268AAB4}" type="presParOf" srcId="{EB76C6B2-27DA-44D8-9CAD-257BF32E7ADD}" destId="{6C102CEC-1524-41E4-AA15-E7A70872059A}" srcOrd="0" destOrd="0" presId="urn:microsoft.com/office/officeart/2005/8/layout/vList2"/>
    <dgm:cxn modelId="{5182E26A-27CD-4F1A-AE61-074368C05655}" type="presParOf" srcId="{EB76C6B2-27DA-44D8-9CAD-257BF32E7ADD}" destId="{4D85B958-A8FC-46AC-B082-A5824376B2EB}" srcOrd="1" destOrd="0" presId="urn:microsoft.com/office/officeart/2005/8/layout/vList2"/>
    <dgm:cxn modelId="{50EF741A-8976-4A4C-9466-9A196DB8E60C}" type="presParOf" srcId="{EB76C6B2-27DA-44D8-9CAD-257BF32E7ADD}" destId="{AC9E04DC-198C-46E8-B95F-47D8B9B6ABF7}" srcOrd="2" destOrd="0" presId="urn:microsoft.com/office/officeart/2005/8/layout/vList2"/>
    <dgm:cxn modelId="{8E4EB8A9-1075-4FBE-8046-B9F25486A6E6}" type="presParOf" srcId="{EB76C6B2-27DA-44D8-9CAD-257BF32E7ADD}" destId="{AAACE553-3959-4FEE-8248-150C7654DAC0}" srcOrd="3" destOrd="0" presId="urn:microsoft.com/office/officeart/2005/8/layout/vList2"/>
    <dgm:cxn modelId="{E306BC2E-9242-4DB9-BC6E-3658822C1172}" type="presParOf" srcId="{EB76C6B2-27DA-44D8-9CAD-257BF32E7ADD}" destId="{5FFBE52F-3C7B-4391-B87C-080F4EDC4B3D}" srcOrd="4" destOrd="0" presId="urn:microsoft.com/office/officeart/2005/8/layout/vList2"/>
    <dgm:cxn modelId="{6A34E663-B4D3-42C0-B2F8-8E9FF225C293}" type="presParOf" srcId="{EB76C6B2-27DA-44D8-9CAD-257BF32E7ADD}" destId="{8F357BEC-29D7-4A1E-BB84-7107016DAD39}" srcOrd="5" destOrd="0" presId="urn:microsoft.com/office/officeart/2005/8/layout/vList2"/>
    <dgm:cxn modelId="{60586E93-DDC5-482C-B946-8BF531CCB861}" type="presParOf" srcId="{EB76C6B2-27DA-44D8-9CAD-257BF32E7ADD}" destId="{CADC9679-52C2-49EE-A881-EA7726867D8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2530F0-6184-47CF-AD1B-A2D4514D0FAB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A9D008D-6D27-4733-AD5A-812BBEB6FCBE}">
      <dgm:prSet/>
      <dgm:spPr/>
      <dgm:t>
        <a:bodyPr/>
        <a:lstStyle/>
        <a:p>
          <a:r>
            <a:rPr lang="en-US"/>
            <a:t>🌍 Suitable for lab managers, diagnostic staff, QA teams &amp; healthcare students</a:t>
          </a:r>
        </a:p>
      </dgm:t>
    </dgm:pt>
    <dgm:pt modelId="{49F31C58-70B2-4EBE-9F68-AB4060B390DC}" type="parTrans" cxnId="{3FD3505E-D3F3-41FD-A356-C570B521CD29}">
      <dgm:prSet/>
      <dgm:spPr/>
      <dgm:t>
        <a:bodyPr/>
        <a:lstStyle/>
        <a:p>
          <a:endParaRPr lang="en-US"/>
        </a:p>
      </dgm:t>
    </dgm:pt>
    <dgm:pt modelId="{D85F64FC-F87E-48C7-9597-5CF3471EE209}" type="sibTrans" cxnId="{3FD3505E-D3F3-41FD-A356-C570B521CD29}">
      <dgm:prSet/>
      <dgm:spPr/>
      <dgm:t>
        <a:bodyPr/>
        <a:lstStyle/>
        <a:p>
          <a:endParaRPr lang="en-US"/>
        </a:p>
      </dgm:t>
    </dgm:pt>
    <dgm:pt modelId="{2843C5D0-41E5-449C-BE2A-EDAD01FEC7B0}">
      <dgm:prSet/>
      <dgm:spPr/>
      <dgm:t>
        <a:bodyPr/>
        <a:lstStyle/>
        <a:p>
          <a:r>
            <a:rPr lang="en-US"/>
            <a:t>📧 </a:t>
          </a:r>
          <a:r>
            <a:rPr lang="en-US" b="1"/>
            <a:t>Contact:</a:t>
          </a:r>
          <a:r>
            <a:rPr lang="en-US"/>
            <a:t> qtopglobalservices@gmail.com</a:t>
          </a:r>
          <a:br>
            <a:rPr lang="en-US"/>
          </a:br>
          <a:r>
            <a:rPr lang="en-US"/>
            <a:t>🌐 </a:t>
          </a:r>
          <a:r>
            <a:rPr lang="en-US" b="1"/>
            <a:t>To avail the course, visit: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www.qtopglobal.com</a:t>
          </a:r>
          <a:endParaRPr lang="en-US"/>
        </a:p>
      </dgm:t>
    </dgm:pt>
    <dgm:pt modelId="{D5BC4D4F-F1B5-48EA-BCF4-8A435A61E7DC}" type="parTrans" cxnId="{412D123E-61C8-4698-B63F-7DDFED71F73E}">
      <dgm:prSet/>
      <dgm:spPr/>
      <dgm:t>
        <a:bodyPr/>
        <a:lstStyle/>
        <a:p>
          <a:endParaRPr lang="en-US"/>
        </a:p>
      </dgm:t>
    </dgm:pt>
    <dgm:pt modelId="{4FC2B511-E599-4F7D-9E37-89C481AB3416}" type="sibTrans" cxnId="{412D123E-61C8-4698-B63F-7DDFED71F73E}">
      <dgm:prSet/>
      <dgm:spPr/>
      <dgm:t>
        <a:bodyPr/>
        <a:lstStyle/>
        <a:p>
          <a:endParaRPr lang="en-US"/>
        </a:p>
      </dgm:t>
    </dgm:pt>
    <dgm:pt modelId="{A67D3262-3BBA-4C44-89FA-07D0781DE39E}" type="pres">
      <dgm:prSet presAssocID="{052530F0-6184-47CF-AD1B-A2D4514D0FAB}" presName="Name0" presStyleCnt="0">
        <dgm:presLayoutVars>
          <dgm:dir/>
          <dgm:animLvl val="lvl"/>
          <dgm:resizeHandles val="exact"/>
        </dgm:presLayoutVars>
      </dgm:prSet>
      <dgm:spPr/>
    </dgm:pt>
    <dgm:pt modelId="{B730D85F-EA75-4C67-8123-D144EC0B4916}" type="pres">
      <dgm:prSet presAssocID="{2843C5D0-41E5-449C-BE2A-EDAD01FEC7B0}" presName="boxAndChildren" presStyleCnt="0"/>
      <dgm:spPr/>
    </dgm:pt>
    <dgm:pt modelId="{7254E8B8-3EA8-41F4-A2C8-1443F46B8C3A}" type="pres">
      <dgm:prSet presAssocID="{2843C5D0-41E5-449C-BE2A-EDAD01FEC7B0}" presName="parentTextBox" presStyleLbl="node1" presStyleIdx="0" presStyleCnt="2"/>
      <dgm:spPr/>
    </dgm:pt>
    <dgm:pt modelId="{4173893C-515A-423C-9698-244C8FA7AB1A}" type="pres">
      <dgm:prSet presAssocID="{D85F64FC-F87E-48C7-9597-5CF3471EE209}" presName="sp" presStyleCnt="0"/>
      <dgm:spPr/>
    </dgm:pt>
    <dgm:pt modelId="{52D26160-B697-455F-A3D7-C66C0FBDAE58}" type="pres">
      <dgm:prSet presAssocID="{2A9D008D-6D27-4733-AD5A-812BBEB6FCBE}" presName="arrowAndChildren" presStyleCnt="0"/>
      <dgm:spPr/>
    </dgm:pt>
    <dgm:pt modelId="{EC28B296-FD0B-4BCE-B93D-E9334E5D7752}" type="pres">
      <dgm:prSet presAssocID="{2A9D008D-6D27-4733-AD5A-812BBEB6FCBE}" presName="parentTextArrow" presStyleLbl="node1" presStyleIdx="1" presStyleCnt="2"/>
      <dgm:spPr/>
    </dgm:pt>
  </dgm:ptLst>
  <dgm:cxnLst>
    <dgm:cxn modelId="{AEC2810E-85AA-45EE-80E5-0DF98C62CA6E}" type="presOf" srcId="{2A9D008D-6D27-4733-AD5A-812BBEB6FCBE}" destId="{EC28B296-FD0B-4BCE-B93D-E9334E5D7752}" srcOrd="0" destOrd="0" presId="urn:microsoft.com/office/officeart/2005/8/layout/process4"/>
    <dgm:cxn modelId="{412D123E-61C8-4698-B63F-7DDFED71F73E}" srcId="{052530F0-6184-47CF-AD1B-A2D4514D0FAB}" destId="{2843C5D0-41E5-449C-BE2A-EDAD01FEC7B0}" srcOrd="1" destOrd="0" parTransId="{D5BC4D4F-F1B5-48EA-BCF4-8A435A61E7DC}" sibTransId="{4FC2B511-E599-4F7D-9E37-89C481AB3416}"/>
    <dgm:cxn modelId="{40FC3C5E-B75E-4C69-AFC4-0CFAAACB7C2C}" type="presOf" srcId="{052530F0-6184-47CF-AD1B-A2D4514D0FAB}" destId="{A67D3262-3BBA-4C44-89FA-07D0781DE39E}" srcOrd="0" destOrd="0" presId="urn:microsoft.com/office/officeart/2005/8/layout/process4"/>
    <dgm:cxn modelId="{3FD3505E-D3F3-41FD-A356-C570B521CD29}" srcId="{052530F0-6184-47CF-AD1B-A2D4514D0FAB}" destId="{2A9D008D-6D27-4733-AD5A-812BBEB6FCBE}" srcOrd="0" destOrd="0" parTransId="{49F31C58-70B2-4EBE-9F68-AB4060B390DC}" sibTransId="{D85F64FC-F87E-48C7-9597-5CF3471EE209}"/>
    <dgm:cxn modelId="{D17FA0C1-B55B-4A7C-B40C-D554E396BBE6}" type="presOf" srcId="{2843C5D0-41E5-449C-BE2A-EDAD01FEC7B0}" destId="{7254E8B8-3EA8-41F4-A2C8-1443F46B8C3A}" srcOrd="0" destOrd="0" presId="urn:microsoft.com/office/officeart/2005/8/layout/process4"/>
    <dgm:cxn modelId="{EB15F719-FB59-4905-9FEB-099BD71B545C}" type="presParOf" srcId="{A67D3262-3BBA-4C44-89FA-07D0781DE39E}" destId="{B730D85F-EA75-4C67-8123-D144EC0B4916}" srcOrd="0" destOrd="0" presId="urn:microsoft.com/office/officeart/2005/8/layout/process4"/>
    <dgm:cxn modelId="{E95F0300-2F32-4182-A05E-591551370FF8}" type="presParOf" srcId="{B730D85F-EA75-4C67-8123-D144EC0B4916}" destId="{7254E8B8-3EA8-41F4-A2C8-1443F46B8C3A}" srcOrd="0" destOrd="0" presId="urn:microsoft.com/office/officeart/2005/8/layout/process4"/>
    <dgm:cxn modelId="{3E40B0EB-0CE1-441C-AB0D-20D02C54DC61}" type="presParOf" srcId="{A67D3262-3BBA-4C44-89FA-07D0781DE39E}" destId="{4173893C-515A-423C-9698-244C8FA7AB1A}" srcOrd="1" destOrd="0" presId="urn:microsoft.com/office/officeart/2005/8/layout/process4"/>
    <dgm:cxn modelId="{22618A1A-5974-45D8-8F13-73EEDC983895}" type="presParOf" srcId="{A67D3262-3BBA-4C44-89FA-07D0781DE39E}" destId="{52D26160-B697-455F-A3D7-C66C0FBDAE58}" srcOrd="2" destOrd="0" presId="urn:microsoft.com/office/officeart/2005/8/layout/process4"/>
    <dgm:cxn modelId="{4BD16C07-9F73-43DF-830A-7A65A42954FC}" type="presParOf" srcId="{52D26160-B697-455F-A3D7-C66C0FBDAE58}" destId="{EC28B296-FD0B-4BCE-B93D-E9334E5D775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02CEC-1524-41E4-AA15-E7A70872059A}">
      <dsp:nvSpPr>
        <dsp:cNvPr id="0" name=""/>
        <dsp:cNvSpPr/>
      </dsp:nvSpPr>
      <dsp:spPr>
        <a:xfrm>
          <a:off x="0" y="20848"/>
          <a:ext cx="6628804" cy="11977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🟥 </a:t>
          </a:r>
          <a:r>
            <a:rPr lang="en-IN" sz="1700" b="1" kern="1200"/>
            <a:t>Module 9 – Assessment: Audits and External Quality Assessment</a:t>
          </a:r>
          <a:br>
            <a:rPr lang="en-IN" sz="1700" kern="1200"/>
          </a:br>
          <a:r>
            <a:rPr lang="en-IN" sz="1700" kern="1200"/>
            <a:t>Prepare for internal &amp; external audits including EQAS.</a:t>
          </a:r>
          <a:endParaRPr lang="en-US" sz="1700" kern="1200"/>
        </a:p>
      </dsp:txBody>
      <dsp:txXfrm>
        <a:off x="58469" y="79317"/>
        <a:ext cx="6511866" cy="1080812"/>
      </dsp:txXfrm>
    </dsp:sp>
    <dsp:sp modelId="{AC9E04DC-198C-46E8-B95F-47D8B9B6ABF7}">
      <dsp:nvSpPr>
        <dsp:cNvPr id="0" name=""/>
        <dsp:cNvSpPr/>
      </dsp:nvSpPr>
      <dsp:spPr>
        <a:xfrm>
          <a:off x="0" y="1267559"/>
          <a:ext cx="6628804" cy="1197750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🟩 </a:t>
          </a:r>
          <a:r>
            <a:rPr lang="en-IN" sz="1700" b="1" kern="1200"/>
            <a:t>Module 10 – Assessment: Norms, Accreditation, Documents, and Records</a:t>
          </a:r>
          <a:br>
            <a:rPr lang="en-IN" sz="1700" kern="1200"/>
          </a:br>
          <a:r>
            <a:rPr lang="en-IN" sz="1700" kern="1200"/>
            <a:t>Documentation &amp; records for NABL, NABH, ISO, and internal review.</a:t>
          </a:r>
          <a:endParaRPr lang="en-US" sz="1700" kern="1200"/>
        </a:p>
      </dsp:txBody>
      <dsp:txXfrm>
        <a:off x="58469" y="1326028"/>
        <a:ext cx="6511866" cy="1080812"/>
      </dsp:txXfrm>
    </dsp:sp>
    <dsp:sp modelId="{5FFBE52F-3C7B-4391-B87C-080F4EDC4B3D}">
      <dsp:nvSpPr>
        <dsp:cNvPr id="0" name=""/>
        <dsp:cNvSpPr/>
      </dsp:nvSpPr>
      <dsp:spPr>
        <a:xfrm>
          <a:off x="0" y="2514270"/>
          <a:ext cx="6628804" cy="1197750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🟦 </a:t>
          </a:r>
          <a:r>
            <a:rPr lang="en-IN" sz="1700" b="1" kern="1200"/>
            <a:t>Module 11 – Customer Service, Occurrence Management &amp; Process Improvement</a:t>
          </a:r>
          <a:br>
            <a:rPr lang="en-IN" sz="1700" kern="1200"/>
          </a:br>
          <a:r>
            <a:rPr lang="en-IN" sz="1700" kern="1200"/>
            <a:t>Managing customer feedback, complaint logs, and quality improvement projects.</a:t>
          </a:r>
          <a:endParaRPr lang="en-US" sz="1700" kern="1200"/>
        </a:p>
      </dsp:txBody>
      <dsp:txXfrm>
        <a:off x="58469" y="2572739"/>
        <a:ext cx="6511866" cy="1080812"/>
      </dsp:txXfrm>
    </dsp:sp>
    <dsp:sp modelId="{CADC9679-52C2-49EE-A881-EA7726867D84}">
      <dsp:nvSpPr>
        <dsp:cNvPr id="0" name=""/>
        <dsp:cNvSpPr/>
      </dsp:nvSpPr>
      <dsp:spPr>
        <a:xfrm>
          <a:off x="0" y="3760981"/>
          <a:ext cx="6628804" cy="119775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🟧 </a:t>
          </a:r>
          <a:r>
            <a:rPr lang="en-IN" sz="1700" b="1" kern="1200"/>
            <a:t>Module 12 – Information Management and Organization</a:t>
          </a:r>
          <a:br>
            <a:rPr lang="en-IN" sz="1700" kern="1200"/>
          </a:br>
          <a:r>
            <a:rPr lang="en-IN" sz="1700" kern="1200"/>
            <a:t>IT systems, LIS (Laboratory Information Systems), and result management.</a:t>
          </a:r>
          <a:endParaRPr lang="en-US" sz="1700" kern="1200"/>
        </a:p>
      </dsp:txBody>
      <dsp:txXfrm>
        <a:off x="58469" y="3819450"/>
        <a:ext cx="6511866" cy="1080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54E8B8-3EA8-41F4-A2C8-1443F46B8C3A}">
      <dsp:nvSpPr>
        <dsp:cNvPr id="0" name=""/>
        <dsp:cNvSpPr/>
      </dsp:nvSpPr>
      <dsp:spPr>
        <a:xfrm>
          <a:off x="0" y="2342652"/>
          <a:ext cx="8596312" cy="15370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📧 </a:t>
          </a:r>
          <a:r>
            <a:rPr lang="en-US" sz="2700" b="1" kern="1200"/>
            <a:t>Contact:</a:t>
          </a:r>
          <a:r>
            <a:rPr lang="en-US" sz="2700" kern="1200"/>
            <a:t> qtopglobalservices@gmail.com</a:t>
          </a:r>
          <a:br>
            <a:rPr lang="en-US" sz="2700" kern="1200"/>
          </a:br>
          <a:r>
            <a:rPr lang="en-US" sz="2700" kern="1200"/>
            <a:t>🌐 </a:t>
          </a:r>
          <a:r>
            <a:rPr lang="en-US" sz="2700" b="1" kern="1200"/>
            <a:t>To avail the course, visit:</a:t>
          </a:r>
          <a:r>
            <a:rPr lang="en-US" sz="2700" kern="1200"/>
            <a:t> </a:t>
          </a:r>
          <a:r>
            <a:rPr lang="en-US" sz="2700" kern="1200">
              <a:hlinkClick xmlns:r="http://schemas.openxmlformats.org/officeDocument/2006/relationships" r:id="rId1"/>
            </a:rPr>
            <a:t>www.qtopglobal.com</a:t>
          </a:r>
          <a:endParaRPr lang="en-US" sz="2700" kern="1200"/>
        </a:p>
      </dsp:txBody>
      <dsp:txXfrm>
        <a:off x="0" y="2342652"/>
        <a:ext cx="8596312" cy="1537033"/>
      </dsp:txXfrm>
    </dsp:sp>
    <dsp:sp modelId="{EC28B296-FD0B-4BCE-B93D-E9334E5D7752}">
      <dsp:nvSpPr>
        <dsp:cNvPr id="0" name=""/>
        <dsp:cNvSpPr/>
      </dsp:nvSpPr>
      <dsp:spPr>
        <a:xfrm rot="10800000">
          <a:off x="0" y="1750"/>
          <a:ext cx="8596312" cy="236395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🌍 Suitable for lab managers, diagnostic staff, QA teams &amp; healthcare students</a:t>
          </a:r>
        </a:p>
      </dsp:txBody>
      <dsp:txXfrm rot="10800000">
        <a:off x="0" y="1750"/>
        <a:ext cx="8596312" cy="1536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009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50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7522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249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50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416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7357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34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075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34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367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0674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978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8891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4544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498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82F5A-5925-4E38-8151-008F78CC607C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0A3FD06-DDF0-415A-8FF3-306961943D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207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6672B-EB00-B1E8-A100-B77A311D1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855" y="1261331"/>
            <a:ext cx="3497565" cy="3002662"/>
          </a:xfrm>
        </p:spPr>
        <p:txBody>
          <a:bodyPr>
            <a:normAutofit/>
          </a:bodyPr>
          <a:lstStyle/>
          <a:p>
            <a:pPr algn="l"/>
            <a:r>
              <a:rPr lang="en-IN" sz="4100"/>
              <a:t>LABORATORY SERVICES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BCECB-FC62-8067-7C64-B53A19185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374" y="4263992"/>
            <a:ext cx="6184712" cy="1325857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A 3-Month Certified Course – 12 Career-Boosting Modules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5" name="Picture 4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B1D239D9-5408-382C-6AE5-0B9D8F6C7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17" y="1261330"/>
            <a:ext cx="4335340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1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3A6A76-AE5D-49AE-9D49-90C0F1548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A5CCB5-EF7C-48C3-B6DF-ADC1771CC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CCC9E2-3000-4D65-A607-D2D2A37CA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3250D6C2-D9D4-4A9F-87A3-8EBB72794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A621299-817D-46DA-9048-2E0A16D4C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F8D7E4E-4190-4BB5-A1AA-20610B2C5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FB6299-378D-4A25-91E6-9C6E0A309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ECD26A0-ED75-4BE4-BFEC-885CBEDB5F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459E0DD-85B6-45C6-8D5E-8E494E9472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64D381D-8077-4635-82B6-CA7E6160D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58017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3F8D64C-15FA-42D6-AB21-7FB17F831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9C8DDD52-FBB2-4634-B9F8-A341CDE10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3B98272-C18D-667B-9295-B6746988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Why Should You Join This Course?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F94A9-4B00-1C17-F9DF-6AD08AAB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✔ Learn end-to-end management of hospital laboratories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✔ Understand quality control, NABL/NABH audits, safety, and customer service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✔ Ideal for lab managers, technicians, QA officers, and healthcare staff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🎓 Certification included | No prior lab experience required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📈 Aligns with global standards in diagnostics and clinical excellence</a:t>
            </a:r>
          </a:p>
          <a:p>
            <a:pPr marL="0" indent="0">
              <a:buNone/>
            </a:pPr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0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E629B7-74BE-0FD1-CA7E-734B084CD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Course Highlights</a:t>
            </a:r>
          </a:p>
        </p:txBody>
      </p:sp>
      <p:pic>
        <p:nvPicPr>
          <p:cNvPr id="7" name="Graphic 6" descr="Diploma">
            <a:extLst>
              <a:ext uri="{FF2B5EF4-FFF2-40B4-BE49-F238E27FC236}">
                <a16:creationId xmlns:a16="http://schemas.microsoft.com/office/drawing/2014/main" id="{54AD7533-53BD-E08A-FC0F-803C6DF59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0652B-380B-ADC4-5D78-C2EE98365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📘 </a:t>
            </a:r>
            <a:r>
              <a:rPr lang="en-US" b="1" dirty="0">
                <a:solidFill>
                  <a:srgbClr val="FFFFFF"/>
                </a:solidFill>
              </a:rPr>
              <a:t>12 CAREER-BOOSTING MODULES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📝 </a:t>
            </a:r>
            <a:r>
              <a:rPr lang="en-US" b="1" dirty="0">
                <a:solidFill>
                  <a:srgbClr val="FFFFFF"/>
                </a:solidFill>
              </a:rPr>
              <a:t>PRACTICAL ASSIGNMENTS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📅 </a:t>
            </a:r>
            <a:r>
              <a:rPr lang="en-US" b="1" dirty="0">
                <a:solidFill>
                  <a:srgbClr val="FFFFFF"/>
                </a:solidFill>
              </a:rPr>
              <a:t>DURATION: 3 MONTHS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🎓 </a:t>
            </a:r>
            <a:r>
              <a:rPr lang="en-US" b="1" dirty="0">
                <a:solidFill>
                  <a:srgbClr val="FFFFFF"/>
                </a:solidFill>
              </a:rPr>
              <a:t>CERTIFICATION ON COMPLETION</a:t>
            </a:r>
            <a:endParaRPr lang="en-I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3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akers with solution on shelf in lab">
            <a:extLst>
              <a:ext uri="{FF2B5EF4-FFF2-40B4-BE49-F238E27FC236}">
                <a16:creationId xmlns:a16="http://schemas.microsoft.com/office/drawing/2014/main" id="{F4FAD3BC-1BC4-3E5F-C57D-66CC0374FC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24" r="5467" b="-2"/>
          <a:stretch>
            <a:fillRect/>
          </a:stretch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8FBC76-84A3-BF3F-C14D-3F44462E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2000"/>
              <a:t>📌 </a:t>
            </a:r>
            <a:r>
              <a:rPr lang="en-IN" sz="2000" b="1"/>
              <a:t>Course Highlights:</a:t>
            </a:r>
            <a:br>
              <a:rPr lang="en-IN" sz="2000"/>
            </a:br>
            <a:r>
              <a:rPr lang="en-IN" sz="2000"/>
              <a:t>🧪 Lab Design | 🛡️ Safety Protocols</a:t>
            </a:r>
            <a:br>
              <a:rPr lang="en-IN" sz="2000"/>
            </a:br>
            <a:endParaRPr lang="en-IN" sz="2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508E0-FD47-B196-BA02-F616241A8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/>
              <a:t>🟩 </a:t>
            </a:r>
            <a:r>
              <a:rPr lang="en-US" sz="1500" b="1" dirty="0"/>
              <a:t>Module 1 – Laboratory </a:t>
            </a:r>
            <a:r>
              <a:rPr lang="en-US" sz="1500" b="1" dirty="0" err="1"/>
              <a:t>Organisation</a:t>
            </a:r>
            <a:r>
              <a:rPr lang="en-US" sz="1500" b="1" dirty="0"/>
              <a:t> &amp; Design</a:t>
            </a:r>
            <a:br>
              <a:rPr lang="en-US" sz="1500" dirty="0"/>
            </a:br>
            <a:r>
              <a:rPr lang="en-US" sz="1500" dirty="0"/>
              <a:t>Basics of lab layout, functional zones, and workflow design.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🟨 </a:t>
            </a:r>
            <a:r>
              <a:rPr lang="en-US" sz="1500" b="1" dirty="0"/>
              <a:t>Module 2 – Facilities and Safety</a:t>
            </a:r>
            <a:br>
              <a:rPr lang="en-US" sz="1500" dirty="0"/>
            </a:br>
            <a:r>
              <a:rPr lang="en-US" sz="1500" dirty="0"/>
              <a:t>Set up proper safety protocols, lab signage, and biosafety zones.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🟧 </a:t>
            </a:r>
            <a:r>
              <a:rPr lang="en-US" sz="1500" b="1" dirty="0"/>
              <a:t>Module 3 – Health Laboratory Management &amp; Effective Communication in the Laboratory</a:t>
            </a:r>
            <a:br>
              <a:rPr lang="en-US" sz="1500" dirty="0"/>
            </a:br>
            <a:r>
              <a:rPr lang="en-US" sz="1500" dirty="0"/>
              <a:t>Lab coordination, staff roles, communication systems, and report flow.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🟥 </a:t>
            </a:r>
            <a:r>
              <a:rPr lang="en-US" sz="1500" b="1" dirty="0"/>
              <a:t>Module 4 – Laboratory Policies</a:t>
            </a:r>
            <a:br>
              <a:rPr lang="en-US" sz="1500" dirty="0"/>
            </a:br>
            <a:r>
              <a:rPr lang="en-US" sz="1500" dirty="0"/>
              <a:t>Policy creation, implementation, and internal lab documentation.</a:t>
            </a:r>
          </a:p>
          <a:p>
            <a:pPr>
              <a:lnSpc>
                <a:spcPct val="90000"/>
              </a:lnSpc>
            </a:pPr>
            <a:endParaRPr lang="en-IN" sz="15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6666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F80AC-6946-224D-F5A5-7241EF080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EDEC7-AEF6-4050-9BE6-95C27493B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1500" dirty="0"/>
              <a:t>🟦 </a:t>
            </a:r>
            <a:r>
              <a:rPr lang="en-IN" sz="1500" b="1" dirty="0"/>
              <a:t>Module 5 – Equipment</a:t>
            </a:r>
            <a:br>
              <a:rPr lang="en-IN" sz="1500" dirty="0"/>
            </a:br>
            <a:r>
              <a:rPr lang="en-IN" sz="1500" dirty="0"/>
              <a:t>Types of lab equipment, maintenance logs, and calibration.</a:t>
            </a:r>
          </a:p>
          <a:p>
            <a:pPr>
              <a:lnSpc>
                <a:spcPct val="90000"/>
              </a:lnSpc>
            </a:pPr>
            <a:r>
              <a:rPr lang="en-IN" sz="1500" dirty="0"/>
              <a:t>🟩 </a:t>
            </a:r>
            <a:r>
              <a:rPr lang="en-IN" sz="1500" b="1" dirty="0"/>
              <a:t>Module 6 – Purchasing and Inventory</a:t>
            </a:r>
            <a:br>
              <a:rPr lang="en-IN" sz="1500" dirty="0"/>
            </a:br>
            <a:r>
              <a:rPr lang="en-IN" sz="1500" dirty="0"/>
              <a:t>Tracking materials and reagents using inventory systems and reorder levels.</a:t>
            </a:r>
          </a:p>
          <a:p>
            <a:pPr>
              <a:lnSpc>
                <a:spcPct val="90000"/>
              </a:lnSpc>
            </a:pPr>
            <a:r>
              <a:rPr lang="en-IN" sz="1500" dirty="0"/>
              <a:t>🟧 </a:t>
            </a:r>
            <a:r>
              <a:rPr lang="en-IN" sz="1500" b="1" dirty="0"/>
              <a:t>Module 7 – Process Control: Sample Management &amp; Intro to Quality Control</a:t>
            </a:r>
            <a:br>
              <a:rPr lang="en-IN" sz="1500" dirty="0"/>
            </a:br>
            <a:r>
              <a:rPr lang="en-IN" sz="1500" dirty="0"/>
              <a:t>Procedures for receiving, </a:t>
            </a:r>
            <a:r>
              <a:rPr lang="en-IN" sz="1500" dirty="0" err="1"/>
              <a:t>labeling</a:t>
            </a:r>
            <a:r>
              <a:rPr lang="en-IN" sz="1500" dirty="0"/>
              <a:t>, transporting, and controlling samples.</a:t>
            </a:r>
          </a:p>
          <a:p>
            <a:pPr>
              <a:lnSpc>
                <a:spcPct val="90000"/>
              </a:lnSpc>
            </a:pPr>
            <a:r>
              <a:rPr lang="en-IN" sz="1500" dirty="0"/>
              <a:t>🟨 </a:t>
            </a:r>
            <a:r>
              <a:rPr lang="en-IN" sz="1500" b="1" dirty="0"/>
              <a:t>Module 8 – Process Control: QC for Quantitative, Qualitative &amp; Semi-Quantitative Tests</a:t>
            </a:r>
            <a:br>
              <a:rPr lang="en-IN" sz="1500" dirty="0"/>
            </a:br>
            <a:r>
              <a:rPr lang="en-IN" sz="1500" dirty="0"/>
              <a:t>Establishing QC for different test types with SOPs.</a:t>
            </a:r>
          </a:p>
          <a:p>
            <a:pPr marL="0" indent="0">
              <a:lnSpc>
                <a:spcPct val="90000"/>
              </a:lnSpc>
              <a:buNone/>
            </a:pPr>
            <a:endParaRPr lang="en-IN" sz="1500" dirty="0"/>
          </a:p>
        </p:txBody>
      </p:sp>
      <p:pic>
        <p:nvPicPr>
          <p:cNvPr id="5" name="Picture 4" descr="Vaccine storage and manufacturing">
            <a:extLst>
              <a:ext uri="{FF2B5EF4-FFF2-40B4-BE49-F238E27FC236}">
                <a16:creationId xmlns:a16="http://schemas.microsoft.com/office/drawing/2014/main" id="{0F719497-481F-3683-67F2-C43280F156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54" r="19335" b="-2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189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9BCAFF-8F23-70E9-B5C9-69E3F49EE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IN" sz="4400"/>
              <a:t>Course Highlights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14AC7E-14CF-0507-01E1-3116F7707B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086958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038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199B-F4B9-A5FA-E9E4-E8061091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b="1" dirty="0"/>
              <a:t>Want to Excel in Lab Management &amp; Quality Standards?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5469EA-DB2E-3DFC-BD0A-A8D6A79FB2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719277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80901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432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LABORATORY SERVICES MANAGEMENT</vt:lpstr>
      <vt:lpstr>Why Should You Join This Course?</vt:lpstr>
      <vt:lpstr>Course Highlights</vt:lpstr>
      <vt:lpstr>📌 Course Highlights: 🧪 Lab Design | 🛡️ Safety Protocols </vt:lpstr>
      <vt:lpstr>Course Highlights</vt:lpstr>
      <vt:lpstr>Course Highlights</vt:lpstr>
      <vt:lpstr>Want to Excel in Lab Management &amp; Quality Standards?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2025-08-26T13:02:56Z</dcterms:created>
  <dcterms:modified xsi:type="dcterms:W3CDTF">2025-08-26T13:10:15Z</dcterms:modified>
</cp:coreProperties>
</file>