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hyperlink" Target="https://www.qtopglobal.com/" TargetMode="Externa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5" Type="http://schemas.openxmlformats.org/officeDocument/2006/relationships/hyperlink" Target="https://www.qtopglobal.com/" TargetMode="External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C88933-3A0A-496B-A6B5-C166281AB5C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6077EAB-BCF9-4C2A-A5B6-131B9A01E7A9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 – Hospital Internal Audit Management: Introduction</a:t>
          </a:r>
          <a:br>
            <a:rPr lang="en-US"/>
          </a:br>
          <a:r>
            <a:rPr lang="en-US"/>
            <a:t>Basics of internal auditing in healthcare and why it matters.</a:t>
          </a:r>
        </a:p>
      </dgm:t>
    </dgm:pt>
    <dgm:pt modelId="{2B27ADD6-9FC2-4AC3-87FF-5C0B16CF2429}" type="parTrans" cxnId="{7FAED8CE-0CB6-455D-B397-64F930481879}">
      <dgm:prSet/>
      <dgm:spPr/>
      <dgm:t>
        <a:bodyPr/>
        <a:lstStyle/>
        <a:p>
          <a:endParaRPr lang="en-US"/>
        </a:p>
      </dgm:t>
    </dgm:pt>
    <dgm:pt modelId="{3344FA73-6704-4283-A1DB-688FC7AC6F7A}" type="sibTrans" cxnId="{7FAED8CE-0CB6-455D-B397-64F930481879}">
      <dgm:prSet/>
      <dgm:spPr/>
      <dgm:t>
        <a:bodyPr/>
        <a:lstStyle/>
        <a:p>
          <a:endParaRPr lang="en-US"/>
        </a:p>
      </dgm:t>
    </dgm:pt>
    <dgm:pt modelId="{4D7CB97F-5F31-49F7-B7EA-0F1673F2B3F4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2 – Internal Audit Checklist for Healthcare Industry</a:t>
          </a:r>
          <a:br>
            <a:rPr lang="en-US"/>
          </a:br>
          <a:r>
            <a:rPr lang="en-US"/>
            <a:t>Standardized tools and templates for pre-audit preparation.</a:t>
          </a:r>
        </a:p>
      </dgm:t>
    </dgm:pt>
    <dgm:pt modelId="{0E79C2D4-E51D-4D83-8D87-F11760013BC0}" type="parTrans" cxnId="{9FC302DB-0A58-4334-B604-D9E6B590E877}">
      <dgm:prSet/>
      <dgm:spPr/>
      <dgm:t>
        <a:bodyPr/>
        <a:lstStyle/>
        <a:p>
          <a:endParaRPr lang="en-US"/>
        </a:p>
      </dgm:t>
    </dgm:pt>
    <dgm:pt modelId="{D9355701-A45C-466B-9C58-5671CE46583D}" type="sibTrans" cxnId="{9FC302DB-0A58-4334-B604-D9E6B590E877}">
      <dgm:prSet/>
      <dgm:spPr/>
      <dgm:t>
        <a:bodyPr/>
        <a:lstStyle/>
        <a:p>
          <a:endParaRPr lang="en-US"/>
        </a:p>
      </dgm:t>
    </dgm:pt>
    <dgm:pt modelId="{B02CA169-B47D-4648-9B41-733ACAE55BBA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3 – Objectives &amp; Policies of Internal Audit</a:t>
          </a:r>
          <a:br>
            <a:rPr lang="en-US"/>
          </a:br>
          <a:r>
            <a:rPr lang="en-US"/>
            <a:t>Audit vision, ethics, confidentiality, and hospital alignment.</a:t>
          </a:r>
        </a:p>
      </dgm:t>
    </dgm:pt>
    <dgm:pt modelId="{7EF3FF5E-E216-4299-961D-FBE3BAF9C503}" type="parTrans" cxnId="{2C6B1368-16BF-4AA5-A899-EBCE7A056B97}">
      <dgm:prSet/>
      <dgm:spPr/>
      <dgm:t>
        <a:bodyPr/>
        <a:lstStyle/>
        <a:p>
          <a:endParaRPr lang="en-US"/>
        </a:p>
      </dgm:t>
    </dgm:pt>
    <dgm:pt modelId="{0065D9CB-93AD-49E6-BC6A-12166893152A}" type="sibTrans" cxnId="{2C6B1368-16BF-4AA5-A899-EBCE7A056B97}">
      <dgm:prSet/>
      <dgm:spPr/>
      <dgm:t>
        <a:bodyPr/>
        <a:lstStyle/>
        <a:p>
          <a:endParaRPr lang="en-US"/>
        </a:p>
      </dgm:t>
    </dgm:pt>
    <dgm:pt modelId="{B1836E9C-9867-4BA0-AB96-35CC9AA22BBF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4 – Scope and Extent of Internal Audit</a:t>
          </a:r>
          <a:br>
            <a:rPr lang="en-US"/>
          </a:br>
          <a:r>
            <a:rPr lang="en-US"/>
            <a:t>Determining audit boundaries, timelines, and department coverage</a:t>
          </a:r>
        </a:p>
      </dgm:t>
    </dgm:pt>
    <dgm:pt modelId="{44091208-8B3D-4754-A1A8-AF844A55BDDE}" type="parTrans" cxnId="{799E574D-D47F-4F66-9782-8DC147F30628}">
      <dgm:prSet/>
      <dgm:spPr/>
      <dgm:t>
        <a:bodyPr/>
        <a:lstStyle/>
        <a:p>
          <a:endParaRPr lang="en-US"/>
        </a:p>
      </dgm:t>
    </dgm:pt>
    <dgm:pt modelId="{D288B932-A88D-4127-8929-ED527C89045C}" type="sibTrans" cxnId="{799E574D-D47F-4F66-9782-8DC147F30628}">
      <dgm:prSet/>
      <dgm:spPr/>
      <dgm:t>
        <a:bodyPr/>
        <a:lstStyle/>
        <a:p>
          <a:endParaRPr lang="en-US"/>
        </a:p>
      </dgm:t>
    </dgm:pt>
    <dgm:pt modelId="{F4820A9B-503F-4718-8520-0D0ED17CE0B3}" type="pres">
      <dgm:prSet presAssocID="{72C88933-3A0A-496B-A6B5-C166281AB5C5}" presName="root" presStyleCnt="0">
        <dgm:presLayoutVars>
          <dgm:dir/>
          <dgm:resizeHandles val="exact"/>
        </dgm:presLayoutVars>
      </dgm:prSet>
      <dgm:spPr/>
    </dgm:pt>
    <dgm:pt modelId="{B7FAA9CC-9F92-46CC-BF8F-6E92BFE9FADA}" type="pres">
      <dgm:prSet presAssocID="{86077EAB-BCF9-4C2A-A5B6-131B9A01E7A9}" presName="compNode" presStyleCnt="0"/>
      <dgm:spPr/>
    </dgm:pt>
    <dgm:pt modelId="{1AE00301-F821-434A-BB0B-424B030A7363}" type="pres">
      <dgm:prSet presAssocID="{86077EAB-BCF9-4C2A-A5B6-131B9A01E7A9}" presName="bgRect" presStyleLbl="bgShp" presStyleIdx="0" presStyleCnt="4"/>
      <dgm:spPr/>
    </dgm:pt>
    <dgm:pt modelId="{425F6CFF-05E4-4692-934D-F8B8B48C94C0}" type="pres">
      <dgm:prSet presAssocID="{86077EAB-BCF9-4C2A-A5B6-131B9A01E7A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45E10A4D-C1B2-442D-93DE-BEE40BCBA210}" type="pres">
      <dgm:prSet presAssocID="{86077EAB-BCF9-4C2A-A5B6-131B9A01E7A9}" presName="spaceRect" presStyleCnt="0"/>
      <dgm:spPr/>
    </dgm:pt>
    <dgm:pt modelId="{2801A22C-4F4C-42FD-88EE-344A522CB19B}" type="pres">
      <dgm:prSet presAssocID="{86077EAB-BCF9-4C2A-A5B6-131B9A01E7A9}" presName="parTx" presStyleLbl="revTx" presStyleIdx="0" presStyleCnt="4">
        <dgm:presLayoutVars>
          <dgm:chMax val="0"/>
          <dgm:chPref val="0"/>
        </dgm:presLayoutVars>
      </dgm:prSet>
      <dgm:spPr/>
    </dgm:pt>
    <dgm:pt modelId="{D44FB936-14B8-47F3-B628-662F9D5AAB55}" type="pres">
      <dgm:prSet presAssocID="{3344FA73-6704-4283-A1DB-688FC7AC6F7A}" presName="sibTrans" presStyleCnt="0"/>
      <dgm:spPr/>
    </dgm:pt>
    <dgm:pt modelId="{01E00E49-10A1-4FCA-96A7-E29CC098DAF1}" type="pres">
      <dgm:prSet presAssocID="{4D7CB97F-5F31-49F7-B7EA-0F1673F2B3F4}" presName="compNode" presStyleCnt="0"/>
      <dgm:spPr/>
    </dgm:pt>
    <dgm:pt modelId="{1BE9B1B1-9E41-49B0-AEC6-6352E0E99855}" type="pres">
      <dgm:prSet presAssocID="{4D7CB97F-5F31-49F7-B7EA-0F1673F2B3F4}" presName="bgRect" presStyleLbl="bgShp" presStyleIdx="1" presStyleCnt="4"/>
      <dgm:spPr/>
    </dgm:pt>
    <dgm:pt modelId="{DE64950A-AFE6-47FF-858F-BB8D8FF80B02}" type="pres">
      <dgm:prSet presAssocID="{4D7CB97F-5F31-49F7-B7EA-0F1673F2B3F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91160B30-368D-4498-98A0-94F369388472}" type="pres">
      <dgm:prSet presAssocID="{4D7CB97F-5F31-49F7-B7EA-0F1673F2B3F4}" presName="spaceRect" presStyleCnt="0"/>
      <dgm:spPr/>
    </dgm:pt>
    <dgm:pt modelId="{91C4E045-6306-43C5-A396-1264D5A9EC73}" type="pres">
      <dgm:prSet presAssocID="{4D7CB97F-5F31-49F7-B7EA-0F1673F2B3F4}" presName="parTx" presStyleLbl="revTx" presStyleIdx="1" presStyleCnt="4">
        <dgm:presLayoutVars>
          <dgm:chMax val="0"/>
          <dgm:chPref val="0"/>
        </dgm:presLayoutVars>
      </dgm:prSet>
      <dgm:spPr/>
    </dgm:pt>
    <dgm:pt modelId="{BAACC938-AA9A-4D38-941C-970C0559FEC1}" type="pres">
      <dgm:prSet presAssocID="{D9355701-A45C-466B-9C58-5671CE46583D}" presName="sibTrans" presStyleCnt="0"/>
      <dgm:spPr/>
    </dgm:pt>
    <dgm:pt modelId="{42937B21-B85F-49D1-A1F6-D2B030024133}" type="pres">
      <dgm:prSet presAssocID="{B02CA169-B47D-4648-9B41-733ACAE55BBA}" presName="compNode" presStyleCnt="0"/>
      <dgm:spPr/>
    </dgm:pt>
    <dgm:pt modelId="{C3559C9B-CBE5-4C99-AD6F-0C80F1E4C4D2}" type="pres">
      <dgm:prSet presAssocID="{B02CA169-B47D-4648-9B41-733ACAE55BBA}" presName="bgRect" presStyleLbl="bgShp" presStyleIdx="2" presStyleCnt="4"/>
      <dgm:spPr/>
    </dgm:pt>
    <dgm:pt modelId="{784F1F9B-0A03-4CC5-967E-17AED36D67D7}" type="pres">
      <dgm:prSet presAssocID="{B02CA169-B47D-4648-9B41-733ACAE55BB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4BDE3915-5B64-4B16-AC02-E243C270A155}" type="pres">
      <dgm:prSet presAssocID="{B02CA169-B47D-4648-9B41-733ACAE55BBA}" presName="spaceRect" presStyleCnt="0"/>
      <dgm:spPr/>
    </dgm:pt>
    <dgm:pt modelId="{A6812C21-58E8-47B5-AE95-D2A22F0436F9}" type="pres">
      <dgm:prSet presAssocID="{B02CA169-B47D-4648-9B41-733ACAE55BBA}" presName="parTx" presStyleLbl="revTx" presStyleIdx="2" presStyleCnt="4">
        <dgm:presLayoutVars>
          <dgm:chMax val="0"/>
          <dgm:chPref val="0"/>
        </dgm:presLayoutVars>
      </dgm:prSet>
      <dgm:spPr/>
    </dgm:pt>
    <dgm:pt modelId="{B566D308-D075-4E73-9B80-9881430333C7}" type="pres">
      <dgm:prSet presAssocID="{0065D9CB-93AD-49E6-BC6A-12166893152A}" presName="sibTrans" presStyleCnt="0"/>
      <dgm:spPr/>
    </dgm:pt>
    <dgm:pt modelId="{3C98D906-70B9-43CA-99D7-0A7B9965E02E}" type="pres">
      <dgm:prSet presAssocID="{B1836E9C-9867-4BA0-AB96-35CC9AA22BBF}" presName="compNode" presStyleCnt="0"/>
      <dgm:spPr/>
    </dgm:pt>
    <dgm:pt modelId="{29B3313E-B970-44D2-B82E-7F60E7F512CF}" type="pres">
      <dgm:prSet presAssocID="{B1836E9C-9867-4BA0-AB96-35CC9AA22BBF}" presName="bgRect" presStyleLbl="bgShp" presStyleIdx="3" presStyleCnt="4"/>
      <dgm:spPr/>
    </dgm:pt>
    <dgm:pt modelId="{8C869B5A-A12C-41D7-B608-C0B654FE9A08}" type="pres">
      <dgm:prSet presAssocID="{B1836E9C-9867-4BA0-AB96-35CC9AA22BB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6CEC4159-2D39-414A-87E7-982997F7BD51}" type="pres">
      <dgm:prSet presAssocID="{B1836E9C-9867-4BA0-AB96-35CC9AA22BBF}" presName="spaceRect" presStyleCnt="0"/>
      <dgm:spPr/>
    </dgm:pt>
    <dgm:pt modelId="{F9554CC6-D0EF-4663-B681-0449A1AE0ACA}" type="pres">
      <dgm:prSet presAssocID="{B1836E9C-9867-4BA0-AB96-35CC9AA22BB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6439F0A-F70D-4558-8E61-8B65AC649D89}" type="presOf" srcId="{72C88933-3A0A-496B-A6B5-C166281AB5C5}" destId="{F4820A9B-503F-4718-8520-0D0ED17CE0B3}" srcOrd="0" destOrd="0" presId="urn:microsoft.com/office/officeart/2018/2/layout/IconVerticalSolidList"/>
    <dgm:cxn modelId="{35728C16-ADA3-4A9C-97B1-997B8005BF55}" type="presOf" srcId="{86077EAB-BCF9-4C2A-A5B6-131B9A01E7A9}" destId="{2801A22C-4F4C-42FD-88EE-344A522CB19B}" srcOrd="0" destOrd="0" presId="urn:microsoft.com/office/officeart/2018/2/layout/IconVerticalSolidList"/>
    <dgm:cxn modelId="{2C6B1368-16BF-4AA5-A899-EBCE7A056B97}" srcId="{72C88933-3A0A-496B-A6B5-C166281AB5C5}" destId="{B02CA169-B47D-4648-9B41-733ACAE55BBA}" srcOrd="2" destOrd="0" parTransId="{7EF3FF5E-E216-4299-961D-FBE3BAF9C503}" sibTransId="{0065D9CB-93AD-49E6-BC6A-12166893152A}"/>
    <dgm:cxn modelId="{4200614D-C0D3-43FE-A50E-4DCA8B1AAA8A}" type="presOf" srcId="{B02CA169-B47D-4648-9B41-733ACAE55BBA}" destId="{A6812C21-58E8-47B5-AE95-D2A22F0436F9}" srcOrd="0" destOrd="0" presId="urn:microsoft.com/office/officeart/2018/2/layout/IconVerticalSolidList"/>
    <dgm:cxn modelId="{799E574D-D47F-4F66-9782-8DC147F30628}" srcId="{72C88933-3A0A-496B-A6B5-C166281AB5C5}" destId="{B1836E9C-9867-4BA0-AB96-35CC9AA22BBF}" srcOrd="3" destOrd="0" parTransId="{44091208-8B3D-4754-A1A8-AF844A55BDDE}" sibTransId="{D288B932-A88D-4127-8929-ED527C89045C}"/>
    <dgm:cxn modelId="{367FD257-D1ED-4D91-81CB-45CEDE5D960E}" type="presOf" srcId="{B1836E9C-9867-4BA0-AB96-35CC9AA22BBF}" destId="{F9554CC6-D0EF-4663-B681-0449A1AE0ACA}" srcOrd="0" destOrd="0" presId="urn:microsoft.com/office/officeart/2018/2/layout/IconVerticalSolidList"/>
    <dgm:cxn modelId="{7FAED8CE-0CB6-455D-B397-64F930481879}" srcId="{72C88933-3A0A-496B-A6B5-C166281AB5C5}" destId="{86077EAB-BCF9-4C2A-A5B6-131B9A01E7A9}" srcOrd="0" destOrd="0" parTransId="{2B27ADD6-9FC2-4AC3-87FF-5C0B16CF2429}" sibTransId="{3344FA73-6704-4283-A1DB-688FC7AC6F7A}"/>
    <dgm:cxn modelId="{9FC302DB-0A58-4334-B604-D9E6B590E877}" srcId="{72C88933-3A0A-496B-A6B5-C166281AB5C5}" destId="{4D7CB97F-5F31-49F7-B7EA-0F1673F2B3F4}" srcOrd="1" destOrd="0" parTransId="{0E79C2D4-E51D-4D83-8D87-F11760013BC0}" sibTransId="{D9355701-A45C-466B-9C58-5671CE46583D}"/>
    <dgm:cxn modelId="{C8795FE5-2DAA-46D1-B9AC-14838A16CF02}" type="presOf" srcId="{4D7CB97F-5F31-49F7-B7EA-0F1673F2B3F4}" destId="{91C4E045-6306-43C5-A396-1264D5A9EC73}" srcOrd="0" destOrd="0" presId="urn:microsoft.com/office/officeart/2018/2/layout/IconVerticalSolidList"/>
    <dgm:cxn modelId="{C8F08DB1-1EE0-4E0F-83CC-16442DBEB523}" type="presParOf" srcId="{F4820A9B-503F-4718-8520-0D0ED17CE0B3}" destId="{B7FAA9CC-9F92-46CC-BF8F-6E92BFE9FADA}" srcOrd="0" destOrd="0" presId="urn:microsoft.com/office/officeart/2018/2/layout/IconVerticalSolidList"/>
    <dgm:cxn modelId="{32354147-3690-4223-AEF3-7EEB23DCEC0C}" type="presParOf" srcId="{B7FAA9CC-9F92-46CC-BF8F-6E92BFE9FADA}" destId="{1AE00301-F821-434A-BB0B-424B030A7363}" srcOrd="0" destOrd="0" presId="urn:microsoft.com/office/officeart/2018/2/layout/IconVerticalSolidList"/>
    <dgm:cxn modelId="{2C1BCD56-4E2B-4F5B-8D81-1D575C197298}" type="presParOf" srcId="{B7FAA9CC-9F92-46CC-BF8F-6E92BFE9FADA}" destId="{425F6CFF-05E4-4692-934D-F8B8B48C94C0}" srcOrd="1" destOrd="0" presId="urn:microsoft.com/office/officeart/2018/2/layout/IconVerticalSolidList"/>
    <dgm:cxn modelId="{2FB0D4A0-7EAD-4573-8C98-F931A36CCB55}" type="presParOf" srcId="{B7FAA9CC-9F92-46CC-BF8F-6E92BFE9FADA}" destId="{45E10A4D-C1B2-442D-93DE-BEE40BCBA210}" srcOrd="2" destOrd="0" presId="urn:microsoft.com/office/officeart/2018/2/layout/IconVerticalSolidList"/>
    <dgm:cxn modelId="{1B743FC0-D021-4950-B035-6607D9BD8026}" type="presParOf" srcId="{B7FAA9CC-9F92-46CC-BF8F-6E92BFE9FADA}" destId="{2801A22C-4F4C-42FD-88EE-344A522CB19B}" srcOrd="3" destOrd="0" presId="urn:microsoft.com/office/officeart/2018/2/layout/IconVerticalSolidList"/>
    <dgm:cxn modelId="{49686785-2056-4FD9-8B9F-B3D089F75312}" type="presParOf" srcId="{F4820A9B-503F-4718-8520-0D0ED17CE0B3}" destId="{D44FB936-14B8-47F3-B628-662F9D5AAB55}" srcOrd="1" destOrd="0" presId="urn:microsoft.com/office/officeart/2018/2/layout/IconVerticalSolidList"/>
    <dgm:cxn modelId="{BA6B95D6-F3A9-498B-8204-A681E65DCD99}" type="presParOf" srcId="{F4820A9B-503F-4718-8520-0D0ED17CE0B3}" destId="{01E00E49-10A1-4FCA-96A7-E29CC098DAF1}" srcOrd="2" destOrd="0" presId="urn:microsoft.com/office/officeart/2018/2/layout/IconVerticalSolidList"/>
    <dgm:cxn modelId="{927466B9-5449-4C8D-9A0B-69D1DCEEA755}" type="presParOf" srcId="{01E00E49-10A1-4FCA-96A7-E29CC098DAF1}" destId="{1BE9B1B1-9E41-49B0-AEC6-6352E0E99855}" srcOrd="0" destOrd="0" presId="urn:microsoft.com/office/officeart/2018/2/layout/IconVerticalSolidList"/>
    <dgm:cxn modelId="{D056A763-FA00-44EE-8AA9-7B00401F2C68}" type="presParOf" srcId="{01E00E49-10A1-4FCA-96A7-E29CC098DAF1}" destId="{DE64950A-AFE6-47FF-858F-BB8D8FF80B02}" srcOrd="1" destOrd="0" presId="urn:microsoft.com/office/officeart/2018/2/layout/IconVerticalSolidList"/>
    <dgm:cxn modelId="{8CF8F5B6-94F3-403D-B82A-2742DAE5E994}" type="presParOf" srcId="{01E00E49-10A1-4FCA-96A7-E29CC098DAF1}" destId="{91160B30-368D-4498-98A0-94F369388472}" srcOrd="2" destOrd="0" presId="urn:microsoft.com/office/officeart/2018/2/layout/IconVerticalSolidList"/>
    <dgm:cxn modelId="{493C343A-C2BB-42D8-962A-5D2D151B60ED}" type="presParOf" srcId="{01E00E49-10A1-4FCA-96A7-E29CC098DAF1}" destId="{91C4E045-6306-43C5-A396-1264D5A9EC73}" srcOrd="3" destOrd="0" presId="urn:microsoft.com/office/officeart/2018/2/layout/IconVerticalSolidList"/>
    <dgm:cxn modelId="{878273EE-0DFB-484C-88EE-5E5B1B09963C}" type="presParOf" srcId="{F4820A9B-503F-4718-8520-0D0ED17CE0B3}" destId="{BAACC938-AA9A-4D38-941C-970C0559FEC1}" srcOrd="3" destOrd="0" presId="urn:microsoft.com/office/officeart/2018/2/layout/IconVerticalSolidList"/>
    <dgm:cxn modelId="{1E9F551B-0736-4CF5-9B66-1994B3277CB7}" type="presParOf" srcId="{F4820A9B-503F-4718-8520-0D0ED17CE0B3}" destId="{42937B21-B85F-49D1-A1F6-D2B030024133}" srcOrd="4" destOrd="0" presId="urn:microsoft.com/office/officeart/2018/2/layout/IconVerticalSolidList"/>
    <dgm:cxn modelId="{B1DAFE8D-18A8-457A-913E-DCEAB0F65DB0}" type="presParOf" srcId="{42937B21-B85F-49D1-A1F6-D2B030024133}" destId="{C3559C9B-CBE5-4C99-AD6F-0C80F1E4C4D2}" srcOrd="0" destOrd="0" presId="urn:microsoft.com/office/officeart/2018/2/layout/IconVerticalSolidList"/>
    <dgm:cxn modelId="{08029631-0F41-4166-95BA-317169F0F18B}" type="presParOf" srcId="{42937B21-B85F-49D1-A1F6-D2B030024133}" destId="{784F1F9B-0A03-4CC5-967E-17AED36D67D7}" srcOrd="1" destOrd="0" presId="urn:microsoft.com/office/officeart/2018/2/layout/IconVerticalSolidList"/>
    <dgm:cxn modelId="{1914C81C-ABA8-45A8-8C0B-585D4E688998}" type="presParOf" srcId="{42937B21-B85F-49D1-A1F6-D2B030024133}" destId="{4BDE3915-5B64-4B16-AC02-E243C270A155}" srcOrd="2" destOrd="0" presId="urn:microsoft.com/office/officeart/2018/2/layout/IconVerticalSolidList"/>
    <dgm:cxn modelId="{D898BD99-6EC4-4D30-BFD0-4C6E82EB9D82}" type="presParOf" srcId="{42937B21-B85F-49D1-A1F6-D2B030024133}" destId="{A6812C21-58E8-47B5-AE95-D2A22F0436F9}" srcOrd="3" destOrd="0" presId="urn:microsoft.com/office/officeart/2018/2/layout/IconVerticalSolidList"/>
    <dgm:cxn modelId="{A2BA429C-10C8-42A5-81DF-8F7AD98B7D72}" type="presParOf" srcId="{F4820A9B-503F-4718-8520-0D0ED17CE0B3}" destId="{B566D308-D075-4E73-9B80-9881430333C7}" srcOrd="5" destOrd="0" presId="urn:microsoft.com/office/officeart/2018/2/layout/IconVerticalSolidList"/>
    <dgm:cxn modelId="{C4A3D2B8-1C82-4F14-8A17-17B9974BDC13}" type="presParOf" srcId="{F4820A9B-503F-4718-8520-0D0ED17CE0B3}" destId="{3C98D906-70B9-43CA-99D7-0A7B9965E02E}" srcOrd="6" destOrd="0" presId="urn:microsoft.com/office/officeart/2018/2/layout/IconVerticalSolidList"/>
    <dgm:cxn modelId="{2EF84148-1F00-4188-9321-9B4C19F942AF}" type="presParOf" srcId="{3C98D906-70B9-43CA-99D7-0A7B9965E02E}" destId="{29B3313E-B970-44D2-B82E-7F60E7F512CF}" srcOrd="0" destOrd="0" presId="urn:microsoft.com/office/officeart/2018/2/layout/IconVerticalSolidList"/>
    <dgm:cxn modelId="{419F6A06-9B59-46A1-AD6D-C80C6BEB1F4A}" type="presParOf" srcId="{3C98D906-70B9-43CA-99D7-0A7B9965E02E}" destId="{8C869B5A-A12C-41D7-B608-C0B654FE9A08}" srcOrd="1" destOrd="0" presId="urn:microsoft.com/office/officeart/2018/2/layout/IconVerticalSolidList"/>
    <dgm:cxn modelId="{73C62FF6-6F07-41E3-B7CA-18BC7AACCABB}" type="presParOf" srcId="{3C98D906-70B9-43CA-99D7-0A7B9965E02E}" destId="{6CEC4159-2D39-414A-87E7-982997F7BD51}" srcOrd="2" destOrd="0" presId="urn:microsoft.com/office/officeart/2018/2/layout/IconVerticalSolidList"/>
    <dgm:cxn modelId="{B9060736-3D76-4BE6-9F0F-B22798385BCD}" type="presParOf" srcId="{3C98D906-70B9-43CA-99D7-0A7B9965E02E}" destId="{F9554CC6-D0EF-4663-B681-0449A1AE0AC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6A2D53-B667-495F-8630-DEBC0CDDEE7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34B932F-08B1-4C33-BD41-353A855D78E3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5 – Internal Control Framework – Understanding and Evaluation</a:t>
          </a:r>
          <a:br>
            <a:rPr lang="en-US"/>
          </a:br>
          <a:r>
            <a:rPr lang="en-US"/>
            <a:t>Internal controls related to finance, HR, safety, and procedures.</a:t>
          </a:r>
        </a:p>
      </dgm:t>
    </dgm:pt>
    <dgm:pt modelId="{890428E3-D19E-4F15-8FB8-FDD649411120}" type="parTrans" cxnId="{EC6B202A-F81D-4597-B6C2-4AB05B546ABA}">
      <dgm:prSet/>
      <dgm:spPr/>
      <dgm:t>
        <a:bodyPr/>
        <a:lstStyle/>
        <a:p>
          <a:endParaRPr lang="en-US"/>
        </a:p>
      </dgm:t>
    </dgm:pt>
    <dgm:pt modelId="{EF9457BB-A9CC-45EF-A936-92E8BC050E16}" type="sibTrans" cxnId="{EC6B202A-F81D-4597-B6C2-4AB05B546ABA}">
      <dgm:prSet/>
      <dgm:spPr/>
      <dgm:t>
        <a:bodyPr/>
        <a:lstStyle/>
        <a:p>
          <a:endParaRPr lang="en-US"/>
        </a:p>
      </dgm:t>
    </dgm:pt>
    <dgm:pt modelId="{4623B4F5-AFE4-407A-A79B-AC4B691604AB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6 – Internal Audit of Specific Functions: Finance and HR</a:t>
          </a:r>
          <a:br>
            <a:rPr lang="en-US"/>
          </a:br>
          <a:r>
            <a:rPr lang="en-US"/>
            <a:t>Focused audits for billing, payroll, asset management, and staffing.</a:t>
          </a:r>
        </a:p>
      </dgm:t>
    </dgm:pt>
    <dgm:pt modelId="{0CF6378A-1988-40D7-8A4B-6C5CB929CF8D}" type="parTrans" cxnId="{6577D42F-939D-4EC2-B0A5-210F2DE705AC}">
      <dgm:prSet/>
      <dgm:spPr/>
      <dgm:t>
        <a:bodyPr/>
        <a:lstStyle/>
        <a:p>
          <a:endParaRPr lang="en-US"/>
        </a:p>
      </dgm:t>
    </dgm:pt>
    <dgm:pt modelId="{2F976CB7-7B9A-4840-A84D-7D2BE42161AC}" type="sibTrans" cxnId="{6577D42F-939D-4EC2-B0A5-210F2DE705AC}">
      <dgm:prSet/>
      <dgm:spPr/>
      <dgm:t>
        <a:bodyPr/>
        <a:lstStyle/>
        <a:p>
          <a:endParaRPr lang="en-US"/>
        </a:p>
      </dgm:t>
    </dgm:pt>
    <dgm:pt modelId="{0AD9EFFB-B8F1-4BAA-9C2D-8FFE6E09BBC5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7 – Specialised Internal Audits</a:t>
          </a:r>
          <a:br>
            <a:rPr lang="en-US"/>
          </a:br>
          <a:r>
            <a:rPr lang="en-US"/>
            <a:t>Covers due diligence, fraud detection, concurrent audits.</a:t>
          </a:r>
        </a:p>
      </dgm:t>
    </dgm:pt>
    <dgm:pt modelId="{2D378743-8D10-42B7-91B6-EE5E63EF5DCF}" type="parTrans" cxnId="{B7693E29-92D7-4F9F-9145-1C9CFF1F3A6C}">
      <dgm:prSet/>
      <dgm:spPr/>
      <dgm:t>
        <a:bodyPr/>
        <a:lstStyle/>
        <a:p>
          <a:endParaRPr lang="en-US"/>
        </a:p>
      </dgm:t>
    </dgm:pt>
    <dgm:pt modelId="{7F5E3688-D5CF-44F9-9C4D-59E390BBDC1B}" type="sibTrans" cxnId="{B7693E29-92D7-4F9F-9145-1C9CFF1F3A6C}">
      <dgm:prSet/>
      <dgm:spPr/>
      <dgm:t>
        <a:bodyPr/>
        <a:lstStyle/>
        <a:p>
          <a:endParaRPr lang="en-US"/>
        </a:p>
      </dgm:t>
    </dgm:pt>
    <dgm:pt modelId="{3FF5C843-D44F-4F45-AF76-E2EC377D734C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8 – Risk Assessment Analysis and Management (RBIA)</a:t>
          </a:r>
          <a:br>
            <a:rPr lang="en-US"/>
          </a:br>
          <a:r>
            <a:rPr lang="en-US"/>
            <a:t>How to use risk scoring to drive audit priority and planning.</a:t>
          </a:r>
        </a:p>
      </dgm:t>
    </dgm:pt>
    <dgm:pt modelId="{1C400CA1-8646-4C8D-9A0A-B29E881D2670}" type="parTrans" cxnId="{A5EBA9FB-5612-4407-9B8D-4653EAF68A01}">
      <dgm:prSet/>
      <dgm:spPr/>
      <dgm:t>
        <a:bodyPr/>
        <a:lstStyle/>
        <a:p>
          <a:endParaRPr lang="en-US"/>
        </a:p>
      </dgm:t>
    </dgm:pt>
    <dgm:pt modelId="{8C59FD1E-7F20-434D-A085-E709F0AD4EDE}" type="sibTrans" cxnId="{A5EBA9FB-5612-4407-9B8D-4653EAF68A01}">
      <dgm:prSet/>
      <dgm:spPr/>
      <dgm:t>
        <a:bodyPr/>
        <a:lstStyle/>
        <a:p>
          <a:endParaRPr lang="en-US"/>
        </a:p>
      </dgm:t>
    </dgm:pt>
    <dgm:pt modelId="{5E640891-0539-4D9E-810B-4B80A32BDB9B}" type="pres">
      <dgm:prSet presAssocID="{6D6A2D53-B667-495F-8630-DEBC0CDDEE7A}" presName="root" presStyleCnt="0">
        <dgm:presLayoutVars>
          <dgm:dir/>
          <dgm:resizeHandles val="exact"/>
        </dgm:presLayoutVars>
      </dgm:prSet>
      <dgm:spPr/>
    </dgm:pt>
    <dgm:pt modelId="{C405D2A8-DB10-49C1-A4DE-3ED54460389F}" type="pres">
      <dgm:prSet presAssocID="{C34B932F-08B1-4C33-BD41-353A855D78E3}" presName="compNode" presStyleCnt="0"/>
      <dgm:spPr/>
    </dgm:pt>
    <dgm:pt modelId="{BF94BADD-9AF8-4A4D-A7DF-D6E6AAED9C6B}" type="pres">
      <dgm:prSet presAssocID="{C34B932F-08B1-4C33-BD41-353A855D78E3}" presName="bgRect" presStyleLbl="bgShp" presStyleIdx="0" presStyleCnt="4"/>
      <dgm:spPr/>
    </dgm:pt>
    <dgm:pt modelId="{C2CB38EE-4012-477D-AA2B-5278E51722C6}" type="pres">
      <dgm:prSet presAssocID="{C34B932F-08B1-4C33-BD41-353A855D78E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54254612-1AF3-458F-A262-169EF82CB28B}" type="pres">
      <dgm:prSet presAssocID="{C34B932F-08B1-4C33-BD41-353A855D78E3}" presName="spaceRect" presStyleCnt="0"/>
      <dgm:spPr/>
    </dgm:pt>
    <dgm:pt modelId="{0B0B5B48-B8B2-4ACB-84B3-3EC1E9B7A972}" type="pres">
      <dgm:prSet presAssocID="{C34B932F-08B1-4C33-BD41-353A855D78E3}" presName="parTx" presStyleLbl="revTx" presStyleIdx="0" presStyleCnt="4">
        <dgm:presLayoutVars>
          <dgm:chMax val="0"/>
          <dgm:chPref val="0"/>
        </dgm:presLayoutVars>
      </dgm:prSet>
      <dgm:spPr/>
    </dgm:pt>
    <dgm:pt modelId="{1A55214B-4281-49BF-A72A-F6EE477673F5}" type="pres">
      <dgm:prSet presAssocID="{EF9457BB-A9CC-45EF-A936-92E8BC050E16}" presName="sibTrans" presStyleCnt="0"/>
      <dgm:spPr/>
    </dgm:pt>
    <dgm:pt modelId="{92B645AB-4582-4DCD-AA1E-D791CB73B0C2}" type="pres">
      <dgm:prSet presAssocID="{4623B4F5-AFE4-407A-A79B-AC4B691604AB}" presName="compNode" presStyleCnt="0"/>
      <dgm:spPr/>
    </dgm:pt>
    <dgm:pt modelId="{4B02D901-328A-425A-9413-AAF30E787D3E}" type="pres">
      <dgm:prSet presAssocID="{4623B4F5-AFE4-407A-A79B-AC4B691604AB}" presName="bgRect" presStyleLbl="bgShp" presStyleIdx="1" presStyleCnt="4"/>
      <dgm:spPr/>
    </dgm:pt>
    <dgm:pt modelId="{30DF7385-E825-4EB0-B06F-6068193C4086}" type="pres">
      <dgm:prSet presAssocID="{4623B4F5-AFE4-407A-A79B-AC4B691604A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126317AF-6944-4D8B-908D-484B49880006}" type="pres">
      <dgm:prSet presAssocID="{4623B4F5-AFE4-407A-A79B-AC4B691604AB}" presName="spaceRect" presStyleCnt="0"/>
      <dgm:spPr/>
    </dgm:pt>
    <dgm:pt modelId="{67B26F8D-3456-404B-AF4F-E24B46B0C2C5}" type="pres">
      <dgm:prSet presAssocID="{4623B4F5-AFE4-407A-A79B-AC4B691604AB}" presName="parTx" presStyleLbl="revTx" presStyleIdx="1" presStyleCnt="4">
        <dgm:presLayoutVars>
          <dgm:chMax val="0"/>
          <dgm:chPref val="0"/>
        </dgm:presLayoutVars>
      </dgm:prSet>
      <dgm:spPr/>
    </dgm:pt>
    <dgm:pt modelId="{EF939245-7FCD-4753-A4FD-4CB127CED279}" type="pres">
      <dgm:prSet presAssocID="{2F976CB7-7B9A-4840-A84D-7D2BE42161AC}" presName="sibTrans" presStyleCnt="0"/>
      <dgm:spPr/>
    </dgm:pt>
    <dgm:pt modelId="{E1646980-891E-4783-8AEC-473E26A30BDD}" type="pres">
      <dgm:prSet presAssocID="{0AD9EFFB-B8F1-4BAA-9C2D-8FFE6E09BBC5}" presName="compNode" presStyleCnt="0"/>
      <dgm:spPr/>
    </dgm:pt>
    <dgm:pt modelId="{7EFECC51-ABC4-41E4-A785-2D2C48438572}" type="pres">
      <dgm:prSet presAssocID="{0AD9EFFB-B8F1-4BAA-9C2D-8FFE6E09BBC5}" presName="bgRect" presStyleLbl="bgShp" presStyleIdx="2" presStyleCnt="4"/>
      <dgm:spPr/>
    </dgm:pt>
    <dgm:pt modelId="{CBDC15E8-2362-47E0-8201-1CB1D3E65F35}" type="pres">
      <dgm:prSet presAssocID="{0AD9EFFB-B8F1-4BAA-9C2D-8FFE6E09BBC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5F27E4DD-E923-4373-9ECB-3A4374350331}" type="pres">
      <dgm:prSet presAssocID="{0AD9EFFB-B8F1-4BAA-9C2D-8FFE6E09BBC5}" presName="spaceRect" presStyleCnt="0"/>
      <dgm:spPr/>
    </dgm:pt>
    <dgm:pt modelId="{626173BF-0FD5-4E0B-9DF5-32CF811B4F15}" type="pres">
      <dgm:prSet presAssocID="{0AD9EFFB-B8F1-4BAA-9C2D-8FFE6E09BBC5}" presName="parTx" presStyleLbl="revTx" presStyleIdx="2" presStyleCnt="4">
        <dgm:presLayoutVars>
          <dgm:chMax val="0"/>
          <dgm:chPref val="0"/>
        </dgm:presLayoutVars>
      </dgm:prSet>
      <dgm:spPr/>
    </dgm:pt>
    <dgm:pt modelId="{90C44D2A-BC55-463E-BFC9-3A663463E672}" type="pres">
      <dgm:prSet presAssocID="{7F5E3688-D5CF-44F9-9C4D-59E390BBDC1B}" presName="sibTrans" presStyleCnt="0"/>
      <dgm:spPr/>
    </dgm:pt>
    <dgm:pt modelId="{3082772B-FC06-488C-9937-7DA0B99FBE47}" type="pres">
      <dgm:prSet presAssocID="{3FF5C843-D44F-4F45-AF76-E2EC377D734C}" presName="compNode" presStyleCnt="0"/>
      <dgm:spPr/>
    </dgm:pt>
    <dgm:pt modelId="{55F111F0-3534-48B0-94E6-2B795ABDEA94}" type="pres">
      <dgm:prSet presAssocID="{3FF5C843-D44F-4F45-AF76-E2EC377D734C}" presName="bgRect" presStyleLbl="bgShp" presStyleIdx="3" presStyleCnt="4"/>
      <dgm:spPr/>
    </dgm:pt>
    <dgm:pt modelId="{175E00BD-E086-4C28-8BE8-1587F1CF390C}" type="pres">
      <dgm:prSet presAssocID="{3FF5C843-D44F-4F45-AF76-E2EC377D734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D2315325-7CF8-4409-BC21-E4865A2BC84E}" type="pres">
      <dgm:prSet presAssocID="{3FF5C843-D44F-4F45-AF76-E2EC377D734C}" presName="spaceRect" presStyleCnt="0"/>
      <dgm:spPr/>
    </dgm:pt>
    <dgm:pt modelId="{EF04EFAC-F6C6-4A8F-A3B6-932FEE4CDF6A}" type="pres">
      <dgm:prSet presAssocID="{3FF5C843-D44F-4F45-AF76-E2EC377D734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7693E29-92D7-4F9F-9145-1C9CFF1F3A6C}" srcId="{6D6A2D53-B667-495F-8630-DEBC0CDDEE7A}" destId="{0AD9EFFB-B8F1-4BAA-9C2D-8FFE6E09BBC5}" srcOrd="2" destOrd="0" parTransId="{2D378743-8D10-42B7-91B6-EE5E63EF5DCF}" sibTransId="{7F5E3688-D5CF-44F9-9C4D-59E390BBDC1B}"/>
    <dgm:cxn modelId="{EC6B202A-F81D-4597-B6C2-4AB05B546ABA}" srcId="{6D6A2D53-B667-495F-8630-DEBC0CDDEE7A}" destId="{C34B932F-08B1-4C33-BD41-353A855D78E3}" srcOrd="0" destOrd="0" parTransId="{890428E3-D19E-4F15-8FB8-FDD649411120}" sibTransId="{EF9457BB-A9CC-45EF-A936-92E8BC050E16}"/>
    <dgm:cxn modelId="{2EF5C82A-9A40-499E-87C1-43D9CACCF579}" type="presOf" srcId="{0AD9EFFB-B8F1-4BAA-9C2D-8FFE6E09BBC5}" destId="{626173BF-0FD5-4E0B-9DF5-32CF811B4F15}" srcOrd="0" destOrd="0" presId="urn:microsoft.com/office/officeart/2018/2/layout/IconVerticalSolidList"/>
    <dgm:cxn modelId="{6577D42F-939D-4EC2-B0A5-210F2DE705AC}" srcId="{6D6A2D53-B667-495F-8630-DEBC0CDDEE7A}" destId="{4623B4F5-AFE4-407A-A79B-AC4B691604AB}" srcOrd="1" destOrd="0" parTransId="{0CF6378A-1988-40D7-8A4B-6C5CB929CF8D}" sibTransId="{2F976CB7-7B9A-4840-A84D-7D2BE42161AC}"/>
    <dgm:cxn modelId="{C879514B-FEB8-4567-8A74-AF0C007BD5A6}" type="presOf" srcId="{3FF5C843-D44F-4F45-AF76-E2EC377D734C}" destId="{EF04EFAC-F6C6-4A8F-A3B6-932FEE4CDF6A}" srcOrd="0" destOrd="0" presId="urn:microsoft.com/office/officeart/2018/2/layout/IconVerticalSolidList"/>
    <dgm:cxn modelId="{97AB24E8-42C4-4322-A934-B948AF0C320A}" type="presOf" srcId="{6D6A2D53-B667-495F-8630-DEBC0CDDEE7A}" destId="{5E640891-0539-4D9E-810B-4B80A32BDB9B}" srcOrd="0" destOrd="0" presId="urn:microsoft.com/office/officeart/2018/2/layout/IconVerticalSolidList"/>
    <dgm:cxn modelId="{BCA1DBE8-C45F-4F24-BAB0-B88AF7328EE3}" type="presOf" srcId="{4623B4F5-AFE4-407A-A79B-AC4B691604AB}" destId="{67B26F8D-3456-404B-AF4F-E24B46B0C2C5}" srcOrd="0" destOrd="0" presId="urn:microsoft.com/office/officeart/2018/2/layout/IconVerticalSolidList"/>
    <dgm:cxn modelId="{09D1D8F2-FC40-4446-B8EA-061F6EE6B8F3}" type="presOf" srcId="{C34B932F-08B1-4C33-BD41-353A855D78E3}" destId="{0B0B5B48-B8B2-4ACB-84B3-3EC1E9B7A972}" srcOrd="0" destOrd="0" presId="urn:microsoft.com/office/officeart/2018/2/layout/IconVerticalSolidList"/>
    <dgm:cxn modelId="{A5EBA9FB-5612-4407-9B8D-4653EAF68A01}" srcId="{6D6A2D53-B667-495F-8630-DEBC0CDDEE7A}" destId="{3FF5C843-D44F-4F45-AF76-E2EC377D734C}" srcOrd="3" destOrd="0" parTransId="{1C400CA1-8646-4C8D-9A0A-B29E881D2670}" sibTransId="{8C59FD1E-7F20-434D-A085-E709F0AD4EDE}"/>
    <dgm:cxn modelId="{308ADBD6-54A6-4152-B6ED-942EFA278F19}" type="presParOf" srcId="{5E640891-0539-4D9E-810B-4B80A32BDB9B}" destId="{C405D2A8-DB10-49C1-A4DE-3ED54460389F}" srcOrd="0" destOrd="0" presId="urn:microsoft.com/office/officeart/2018/2/layout/IconVerticalSolidList"/>
    <dgm:cxn modelId="{66E7EE53-6539-4EAF-8154-55582960543B}" type="presParOf" srcId="{C405D2A8-DB10-49C1-A4DE-3ED54460389F}" destId="{BF94BADD-9AF8-4A4D-A7DF-D6E6AAED9C6B}" srcOrd="0" destOrd="0" presId="urn:microsoft.com/office/officeart/2018/2/layout/IconVerticalSolidList"/>
    <dgm:cxn modelId="{E15DD77D-5E7F-4C3C-B531-E55932EEB66F}" type="presParOf" srcId="{C405D2A8-DB10-49C1-A4DE-3ED54460389F}" destId="{C2CB38EE-4012-477D-AA2B-5278E51722C6}" srcOrd="1" destOrd="0" presId="urn:microsoft.com/office/officeart/2018/2/layout/IconVerticalSolidList"/>
    <dgm:cxn modelId="{812AA0B5-B6CA-4666-984A-6F1F9799F87F}" type="presParOf" srcId="{C405D2A8-DB10-49C1-A4DE-3ED54460389F}" destId="{54254612-1AF3-458F-A262-169EF82CB28B}" srcOrd="2" destOrd="0" presId="urn:microsoft.com/office/officeart/2018/2/layout/IconVerticalSolidList"/>
    <dgm:cxn modelId="{EE85A107-E012-4551-A982-A58AE7290FF5}" type="presParOf" srcId="{C405D2A8-DB10-49C1-A4DE-3ED54460389F}" destId="{0B0B5B48-B8B2-4ACB-84B3-3EC1E9B7A972}" srcOrd="3" destOrd="0" presId="urn:microsoft.com/office/officeart/2018/2/layout/IconVerticalSolidList"/>
    <dgm:cxn modelId="{C23CC90A-AEF9-40B1-8B9E-7461BC0D9885}" type="presParOf" srcId="{5E640891-0539-4D9E-810B-4B80A32BDB9B}" destId="{1A55214B-4281-49BF-A72A-F6EE477673F5}" srcOrd="1" destOrd="0" presId="urn:microsoft.com/office/officeart/2018/2/layout/IconVerticalSolidList"/>
    <dgm:cxn modelId="{D7E574C5-D632-43A1-BF3E-5835DF15E57B}" type="presParOf" srcId="{5E640891-0539-4D9E-810B-4B80A32BDB9B}" destId="{92B645AB-4582-4DCD-AA1E-D791CB73B0C2}" srcOrd="2" destOrd="0" presId="urn:microsoft.com/office/officeart/2018/2/layout/IconVerticalSolidList"/>
    <dgm:cxn modelId="{8F735C61-1E19-4E39-8530-0B4E4FEC8DF9}" type="presParOf" srcId="{92B645AB-4582-4DCD-AA1E-D791CB73B0C2}" destId="{4B02D901-328A-425A-9413-AAF30E787D3E}" srcOrd="0" destOrd="0" presId="urn:microsoft.com/office/officeart/2018/2/layout/IconVerticalSolidList"/>
    <dgm:cxn modelId="{567EF4AE-B48D-4923-A66E-EEABC46BB834}" type="presParOf" srcId="{92B645AB-4582-4DCD-AA1E-D791CB73B0C2}" destId="{30DF7385-E825-4EB0-B06F-6068193C4086}" srcOrd="1" destOrd="0" presId="urn:microsoft.com/office/officeart/2018/2/layout/IconVerticalSolidList"/>
    <dgm:cxn modelId="{8734EBB6-764E-4367-A000-380057E9FE4F}" type="presParOf" srcId="{92B645AB-4582-4DCD-AA1E-D791CB73B0C2}" destId="{126317AF-6944-4D8B-908D-484B49880006}" srcOrd="2" destOrd="0" presId="urn:microsoft.com/office/officeart/2018/2/layout/IconVerticalSolidList"/>
    <dgm:cxn modelId="{2CB36CEB-F0C8-4054-9152-B547DA6E8C25}" type="presParOf" srcId="{92B645AB-4582-4DCD-AA1E-D791CB73B0C2}" destId="{67B26F8D-3456-404B-AF4F-E24B46B0C2C5}" srcOrd="3" destOrd="0" presId="urn:microsoft.com/office/officeart/2018/2/layout/IconVerticalSolidList"/>
    <dgm:cxn modelId="{4EF139CE-CFE5-4AD3-804E-65DBA0E38237}" type="presParOf" srcId="{5E640891-0539-4D9E-810B-4B80A32BDB9B}" destId="{EF939245-7FCD-4753-A4FD-4CB127CED279}" srcOrd="3" destOrd="0" presId="urn:microsoft.com/office/officeart/2018/2/layout/IconVerticalSolidList"/>
    <dgm:cxn modelId="{EB239E81-D247-4956-AE60-D746B0AD1E51}" type="presParOf" srcId="{5E640891-0539-4D9E-810B-4B80A32BDB9B}" destId="{E1646980-891E-4783-8AEC-473E26A30BDD}" srcOrd="4" destOrd="0" presId="urn:microsoft.com/office/officeart/2018/2/layout/IconVerticalSolidList"/>
    <dgm:cxn modelId="{41B03DE9-DB54-4A19-84D7-20E68DF49EF2}" type="presParOf" srcId="{E1646980-891E-4783-8AEC-473E26A30BDD}" destId="{7EFECC51-ABC4-41E4-A785-2D2C48438572}" srcOrd="0" destOrd="0" presId="urn:microsoft.com/office/officeart/2018/2/layout/IconVerticalSolidList"/>
    <dgm:cxn modelId="{716CC42A-ABE3-4D62-B870-42404A43AFBB}" type="presParOf" srcId="{E1646980-891E-4783-8AEC-473E26A30BDD}" destId="{CBDC15E8-2362-47E0-8201-1CB1D3E65F35}" srcOrd="1" destOrd="0" presId="urn:microsoft.com/office/officeart/2018/2/layout/IconVerticalSolidList"/>
    <dgm:cxn modelId="{BB89D8BE-DADC-46E1-8B4A-ED32241F7C8C}" type="presParOf" srcId="{E1646980-891E-4783-8AEC-473E26A30BDD}" destId="{5F27E4DD-E923-4373-9ECB-3A4374350331}" srcOrd="2" destOrd="0" presId="urn:microsoft.com/office/officeart/2018/2/layout/IconVerticalSolidList"/>
    <dgm:cxn modelId="{EB4BC9CA-E1C9-41B0-9D74-C1CB065D54EE}" type="presParOf" srcId="{E1646980-891E-4783-8AEC-473E26A30BDD}" destId="{626173BF-0FD5-4E0B-9DF5-32CF811B4F15}" srcOrd="3" destOrd="0" presId="urn:microsoft.com/office/officeart/2018/2/layout/IconVerticalSolidList"/>
    <dgm:cxn modelId="{44475001-BFF9-4B9F-99A1-72BBEB620573}" type="presParOf" srcId="{5E640891-0539-4D9E-810B-4B80A32BDB9B}" destId="{90C44D2A-BC55-463E-BFC9-3A663463E672}" srcOrd="5" destOrd="0" presId="urn:microsoft.com/office/officeart/2018/2/layout/IconVerticalSolidList"/>
    <dgm:cxn modelId="{A039B973-245B-4FB9-91CC-352144A5A0CF}" type="presParOf" srcId="{5E640891-0539-4D9E-810B-4B80A32BDB9B}" destId="{3082772B-FC06-488C-9937-7DA0B99FBE47}" srcOrd="6" destOrd="0" presId="urn:microsoft.com/office/officeart/2018/2/layout/IconVerticalSolidList"/>
    <dgm:cxn modelId="{A12ABC1B-805E-400F-BA85-6B3E04260311}" type="presParOf" srcId="{3082772B-FC06-488C-9937-7DA0B99FBE47}" destId="{55F111F0-3534-48B0-94E6-2B795ABDEA94}" srcOrd="0" destOrd="0" presId="urn:microsoft.com/office/officeart/2018/2/layout/IconVerticalSolidList"/>
    <dgm:cxn modelId="{692D5006-E045-4D46-AC6A-8768CEB20F86}" type="presParOf" srcId="{3082772B-FC06-488C-9937-7DA0B99FBE47}" destId="{175E00BD-E086-4C28-8BE8-1587F1CF390C}" srcOrd="1" destOrd="0" presId="urn:microsoft.com/office/officeart/2018/2/layout/IconVerticalSolidList"/>
    <dgm:cxn modelId="{97FABFEF-1CDC-498A-8B70-EA21A08DBB37}" type="presParOf" srcId="{3082772B-FC06-488C-9937-7DA0B99FBE47}" destId="{D2315325-7CF8-4409-BC21-E4865A2BC84E}" srcOrd="2" destOrd="0" presId="urn:microsoft.com/office/officeart/2018/2/layout/IconVerticalSolidList"/>
    <dgm:cxn modelId="{DDE60FAF-2481-46E3-8A13-B232F71B03F5}" type="presParOf" srcId="{3082772B-FC06-488C-9937-7DA0B99FBE47}" destId="{EF04EFAC-F6C6-4A8F-A3B6-932FEE4CDF6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966D90-D4B2-4945-BC70-64F5B0BA23B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AD5105-AF4E-4E3D-BF45-049AAF4D553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🌍 Ideal for QA, NABH consultants, compliance, and hospital administrators</a:t>
          </a:r>
        </a:p>
      </dgm:t>
    </dgm:pt>
    <dgm:pt modelId="{B4EA3442-EA32-4FDB-B516-26F0669D4FBF}" type="parTrans" cxnId="{B037F7A8-6723-4B80-9B3E-C8DEB843A58F}">
      <dgm:prSet/>
      <dgm:spPr/>
      <dgm:t>
        <a:bodyPr/>
        <a:lstStyle/>
        <a:p>
          <a:endParaRPr lang="en-US"/>
        </a:p>
      </dgm:t>
    </dgm:pt>
    <dgm:pt modelId="{CFAC97EB-91BB-4CA5-8BF9-6876895CF790}" type="sibTrans" cxnId="{B037F7A8-6723-4B80-9B3E-C8DEB843A58F}">
      <dgm:prSet/>
      <dgm:spPr/>
      <dgm:t>
        <a:bodyPr/>
        <a:lstStyle/>
        <a:p>
          <a:endParaRPr lang="en-US"/>
        </a:p>
      </dgm:t>
    </dgm:pt>
    <dgm:pt modelId="{9CEA49D4-6D1F-416D-A938-975D0C02556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📧 </a:t>
          </a:r>
          <a:r>
            <a:rPr lang="en-US" b="1"/>
            <a:t>Contact:</a:t>
          </a:r>
          <a:r>
            <a:rPr lang="en-US"/>
            <a:t> qtopglobalservices@gmail.com</a:t>
          </a:r>
          <a:br>
            <a:rPr lang="en-US"/>
          </a:br>
          <a:r>
            <a:rPr lang="en-US"/>
            <a:t>🌐 </a:t>
          </a:r>
          <a:r>
            <a:rPr lang="en-US" b="1"/>
            <a:t>To avail the course, visit: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www.qtopglobal.com</a:t>
          </a:r>
          <a:endParaRPr lang="en-US"/>
        </a:p>
      </dgm:t>
    </dgm:pt>
    <dgm:pt modelId="{DA52BF5C-FFA2-4D36-88B1-ABA34D0BE077}" type="parTrans" cxnId="{7923D54E-BCE2-4E9E-B556-9BBED2496F44}">
      <dgm:prSet/>
      <dgm:spPr/>
      <dgm:t>
        <a:bodyPr/>
        <a:lstStyle/>
        <a:p>
          <a:endParaRPr lang="en-US"/>
        </a:p>
      </dgm:t>
    </dgm:pt>
    <dgm:pt modelId="{12C949CD-03F3-4A67-8270-D7C349663DCA}" type="sibTrans" cxnId="{7923D54E-BCE2-4E9E-B556-9BBED2496F44}">
      <dgm:prSet/>
      <dgm:spPr/>
      <dgm:t>
        <a:bodyPr/>
        <a:lstStyle/>
        <a:p>
          <a:endParaRPr lang="en-US"/>
        </a:p>
      </dgm:t>
    </dgm:pt>
    <dgm:pt modelId="{BE17177C-BDA5-4D86-9BDB-89127E3A3157}" type="pres">
      <dgm:prSet presAssocID="{C5966D90-D4B2-4945-BC70-64F5B0BA23B9}" presName="root" presStyleCnt="0">
        <dgm:presLayoutVars>
          <dgm:dir/>
          <dgm:resizeHandles val="exact"/>
        </dgm:presLayoutVars>
      </dgm:prSet>
      <dgm:spPr/>
    </dgm:pt>
    <dgm:pt modelId="{4AD49CB9-2A79-400F-A7E9-FADDF07B99EF}" type="pres">
      <dgm:prSet presAssocID="{C7AD5105-AF4E-4E3D-BF45-049AAF4D5536}" presName="compNode" presStyleCnt="0"/>
      <dgm:spPr/>
    </dgm:pt>
    <dgm:pt modelId="{51C08351-DCB0-4BAF-9877-58FEAC8D3777}" type="pres">
      <dgm:prSet presAssocID="{C7AD5105-AF4E-4E3D-BF45-049AAF4D5536}" presName="bgRect" presStyleLbl="bgShp" presStyleIdx="0" presStyleCnt="2"/>
      <dgm:spPr/>
    </dgm:pt>
    <dgm:pt modelId="{7C7DC7DB-720D-4046-ABAB-33ECE4334AF2}" type="pres">
      <dgm:prSet presAssocID="{C7AD5105-AF4E-4E3D-BF45-049AAF4D5536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B15182CE-5283-494C-9186-9E2D7F578B44}" type="pres">
      <dgm:prSet presAssocID="{C7AD5105-AF4E-4E3D-BF45-049AAF4D5536}" presName="spaceRect" presStyleCnt="0"/>
      <dgm:spPr/>
    </dgm:pt>
    <dgm:pt modelId="{2A8CBCF1-CD54-4397-901F-5B5D518379AD}" type="pres">
      <dgm:prSet presAssocID="{C7AD5105-AF4E-4E3D-BF45-049AAF4D5536}" presName="parTx" presStyleLbl="revTx" presStyleIdx="0" presStyleCnt="2">
        <dgm:presLayoutVars>
          <dgm:chMax val="0"/>
          <dgm:chPref val="0"/>
        </dgm:presLayoutVars>
      </dgm:prSet>
      <dgm:spPr/>
    </dgm:pt>
    <dgm:pt modelId="{554AB082-8F4F-40F1-A142-FF5605F27CD2}" type="pres">
      <dgm:prSet presAssocID="{CFAC97EB-91BB-4CA5-8BF9-6876895CF790}" presName="sibTrans" presStyleCnt="0"/>
      <dgm:spPr/>
    </dgm:pt>
    <dgm:pt modelId="{AE7BE723-94DC-4D55-B26D-E2646359E6D1}" type="pres">
      <dgm:prSet presAssocID="{9CEA49D4-6D1F-416D-A938-975D0C02556F}" presName="compNode" presStyleCnt="0"/>
      <dgm:spPr/>
    </dgm:pt>
    <dgm:pt modelId="{BC5628F9-3E2F-4585-93DB-EB04AED5FA1E}" type="pres">
      <dgm:prSet presAssocID="{9CEA49D4-6D1F-416D-A938-975D0C02556F}" presName="bgRect" presStyleLbl="bgShp" presStyleIdx="1" presStyleCnt="2"/>
      <dgm:spPr/>
    </dgm:pt>
    <dgm:pt modelId="{A3BF43C9-3B41-48B7-BD1E-AEE7D3062509}" type="pres">
      <dgm:prSet presAssocID="{9CEA49D4-6D1F-416D-A938-975D0C02556F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C4BE004A-9FBA-4FB7-8E7E-BADDF3AD4FD4}" type="pres">
      <dgm:prSet presAssocID="{9CEA49D4-6D1F-416D-A938-975D0C02556F}" presName="spaceRect" presStyleCnt="0"/>
      <dgm:spPr/>
    </dgm:pt>
    <dgm:pt modelId="{3B98BFE6-C8FE-45DD-B22E-4C0FB07D5C38}" type="pres">
      <dgm:prSet presAssocID="{9CEA49D4-6D1F-416D-A938-975D0C02556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A18E370D-B45E-4F38-8B13-2813EA4D1F05}" type="presOf" srcId="{C5966D90-D4B2-4945-BC70-64F5B0BA23B9}" destId="{BE17177C-BDA5-4D86-9BDB-89127E3A3157}" srcOrd="0" destOrd="0" presId="urn:microsoft.com/office/officeart/2018/2/layout/IconVerticalSolidList"/>
    <dgm:cxn modelId="{7923D54E-BCE2-4E9E-B556-9BBED2496F44}" srcId="{C5966D90-D4B2-4945-BC70-64F5B0BA23B9}" destId="{9CEA49D4-6D1F-416D-A938-975D0C02556F}" srcOrd="1" destOrd="0" parTransId="{DA52BF5C-FFA2-4D36-88B1-ABA34D0BE077}" sibTransId="{12C949CD-03F3-4A67-8270-D7C349663DCA}"/>
    <dgm:cxn modelId="{7089D171-B462-4E18-BE23-4B1162F21636}" type="presOf" srcId="{9CEA49D4-6D1F-416D-A938-975D0C02556F}" destId="{3B98BFE6-C8FE-45DD-B22E-4C0FB07D5C38}" srcOrd="0" destOrd="0" presId="urn:microsoft.com/office/officeart/2018/2/layout/IconVerticalSolidList"/>
    <dgm:cxn modelId="{9C862475-8823-418E-BDFB-84C70F2DECF6}" type="presOf" srcId="{C7AD5105-AF4E-4E3D-BF45-049AAF4D5536}" destId="{2A8CBCF1-CD54-4397-901F-5B5D518379AD}" srcOrd="0" destOrd="0" presId="urn:microsoft.com/office/officeart/2018/2/layout/IconVerticalSolidList"/>
    <dgm:cxn modelId="{B037F7A8-6723-4B80-9B3E-C8DEB843A58F}" srcId="{C5966D90-D4B2-4945-BC70-64F5B0BA23B9}" destId="{C7AD5105-AF4E-4E3D-BF45-049AAF4D5536}" srcOrd="0" destOrd="0" parTransId="{B4EA3442-EA32-4FDB-B516-26F0669D4FBF}" sibTransId="{CFAC97EB-91BB-4CA5-8BF9-6876895CF790}"/>
    <dgm:cxn modelId="{9FD7BD30-B824-4EB1-9997-7AE1F8E6F29A}" type="presParOf" srcId="{BE17177C-BDA5-4D86-9BDB-89127E3A3157}" destId="{4AD49CB9-2A79-400F-A7E9-FADDF07B99EF}" srcOrd="0" destOrd="0" presId="urn:microsoft.com/office/officeart/2018/2/layout/IconVerticalSolidList"/>
    <dgm:cxn modelId="{45818FDD-AEE9-4225-83C7-F23CF69C1645}" type="presParOf" srcId="{4AD49CB9-2A79-400F-A7E9-FADDF07B99EF}" destId="{51C08351-DCB0-4BAF-9877-58FEAC8D3777}" srcOrd="0" destOrd="0" presId="urn:microsoft.com/office/officeart/2018/2/layout/IconVerticalSolidList"/>
    <dgm:cxn modelId="{9F065A2F-6784-405F-9B27-76FF3AA8EA9B}" type="presParOf" srcId="{4AD49CB9-2A79-400F-A7E9-FADDF07B99EF}" destId="{7C7DC7DB-720D-4046-ABAB-33ECE4334AF2}" srcOrd="1" destOrd="0" presId="urn:microsoft.com/office/officeart/2018/2/layout/IconVerticalSolidList"/>
    <dgm:cxn modelId="{26054B90-17BC-467A-A97C-62A2B931BB74}" type="presParOf" srcId="{4AD49CB9-2A79-400F-A7E9-FADDF07B99EF}" destId="{B15182CE-5283-494C-9186-9E2D7F578B44}" srcOrd="2" destOrd="0" presId="urn:microsoft.com/office/officeart/2018/2/layout/IconVerticalSolidList"/>
    <dgm:cxn modelId="{1CF4E18A-82CA-4B5B-B1FA-EC6FCFF52D51}" type="presParOf" srcId="{4AD49CB9-2A79-400F-A7E9-FADDF07B99EF}" destId="{2A8CBCF1-CD54-4397-901F-5B5D518379AD}" srcOrd="3" destOrd="0" presId="urn:microsoft.com/office/officeart/2018/2/layout/IconVerticalSolidList"/>
    <dgm:cxn modelId="{D7899854-73D0-4D35-B1DB-EFA21831AF50}" type="presParOf" srcId="{BE17177C-BDA5-4D86-9BDB-89127E3A3157}" destId="{554AB082-8F4F-40F1-A142-FF5605F27CD2}" srcOrd="1" destOrd="0" presId="urn:microsoft.com/office/officeart/2018/2/layout/IconVerticalSolidList"/>
    <dgm:cxn modelId="{B9CC2A20-903F-43FB-AF81-1125F36F2AFA}" type="presParOf" srcId="{BE17177C-BDA5-4D86-9BDB-89127E3A3157}" destId="{AE7BE723-94DC-4D55-B26D-E2646359E6D1}" srcOrd="2" destOrd="0" presId="urn:microsoft.com/office/officeart/2018/2/layout/IconVerticalSolidList"/>
    <dgm:cxn modelId="{911BD2C2-1C80-4249-BCA7-44322820AE92}" type="presParOf" srcId="{AE7BE723-94DC-4D55-B26D-E2646359E6D1}" destId="{BC5628F9-3E2F-4585-93DB-EB04AED5FA1E}" srcOrd="0" destOrd="0" presId="urn:microsoft.com/office/officeart/2018/2/layout/IconVerticalSolidList"/>
    <dgm:cxn modelId="{F20BE6F9-5012-4333-B23F-2A3040EF2659}" type="presParOf" srcId="{AE7BE723-94DC-4D55-B26D-E2646359E6D1}" destId="{A3BF43C9-3B41-48B7-BD1E-AEE7D3062509}" srcOrd="1" destOrd="0" presId="urn:microsoft.com/office/officeart/2018/2/layout/IconVerticalSolidList"/>
    <dgm:cxn modelId="{79A3AD96-9EE8-4D6A-8FC2-FD3AC9210780}" type="presParOf" srcId="{AE7BE723-94DC-4D55-B26D-E2646359E6D1}" destId="{C4BE004A-9FBA-4FB7-8E7E-BADDF3AD4FD4}" srcOrd="2" destOrd="0" presId="urn:microsoft.com/office/officeart/2018/2/layout/IconVerticalSolidList"/>
    <dgm:cxn modelId="{69158650-4CD3-43A0-B2B8-7B555BEA606D}" type="presParOf" srcId="{AE7BE723-94DC-4D55-B26D-E2646359E6D1}" destId="{3B98BFE6-C8FE-45DD-B22E-4C0FB07D5C3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00301-F821-434A-BB0B-424B030A7363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5F6CFF-05E4-4692-934D-F8B8B48C94C0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01A22C-4F4C-42FD-88EE-344A522CB19B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🟩 </a:t>
          </a:r>
          <a:r>
            <a:rPr lang="en-US" sz="2100" b="1" kern="1200"/>
            <a:t>Module 1 – Hospital Internal Audit Management: Introduction</a:t>
          </a:r>
          <a:br>
            <a:rPr lang="en-US" sz="2100" kern="1200"/>
          </a:br>
          <a:r>
            <a:rPr lang="en-US" sz="2100" kern="1200"/>
            <a:t>Basics of internal auditing in healthcare and why it matters.</a:t>
          </a:r>
        </a:p>
      </dsp:txBody>
      <dsp:txXfrm>
        <a:off x="994536" y="1698"/>
        <a:ext cx="8623596" cy="861070"/>
      </dsp:txXfrm>
    </dsp:sp>
    <dsp:sp modelId="{1BE9B1B1-9E41-49B0-AEC6-6352E0E99855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64950A-AFE6-47FF-858F-BB8D8FF80B02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C4E045-6306-43C5-A396-1264D5A9EC73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🟨 </a:t>
          </a:r>
          <a:r>
            <a:rPr lang="en-US" sz="2100" b="1" kern="1200"/>
            <a:t>Module 2 – Internal Audit Checklist for Healthcare Industry</a:t>
          </a:r>
          <a:br>
            <a:rPr lang="en-US" sz="2100" kern="1200"/>
          </a:br>
          <a:r>
            <a:rPr lang="en-US" sz="2100" kern="1200"/>
            <a:t>Standardized tools and templates for pre-audit preparation.</a:t>
          </a:r>
        </a:p>
      </dsp:txBody>
      <dsp:txXfrm>
        <a:off x="994536" y="1078036"/>
        <a:ext cx="8623596" cy="861070"/>
      </dsp:txXfrm>
    </dsp:sp>
    <dsp:sp modelId="{C3559C9B-CBE5-4C99-AD6F-0C80F1E4C4D2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4F1F9B-0A03-4CC5-967E-17AED36D67D7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12C21-58E8-47B5-AE95-D2A22F0436F9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🟧 </a:t>
          </a:r>
          <a:r>
            <a:rPr lang="en-US" sz="2100" b="1" kern="1200"/>
            <a:t>Module 3 – Objectives &amp; Policies of Internal Audit</a:t>
          </a:r>
          <a:br>
            <a:rPr lang="en-US" sz="2100" kern="1200"/>
          </a:br>
          <a:r>
            <a:rPr lang="en-US" sz="2100" kern="1200"/>
            <a:t>Audit vision, ethics, confidentiality, and hospital alignment.</a:t>
          </a:r>
        </a:p>
      </dsp:txBody>
      <dsp:txXfrm>
        <a:off x="994536" y="2154374"/>
        <a:ext cx="8623596" cy="861070"/>
      </dsp:txXfrm>
    </dsp:sp>
    <dsp:sp modelId="{29B3313E-B970-44D2-B82E-7F60E7F512CF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869B5A-A12C-41D7-B608-C0B654FE9A08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54CC6-D0EF-4663-B681-0449A1AE0ACA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🟥 </a:t>
          </a:r>
          <a:r>
            <a:rPr lang="en-US" sz="2100" b="1" kern="1200"/>
            <a:t>Module 4 – Scope and Extent of Internal Audit</a:t>
          </a:r>
          <a:br>
            <a:rPr lang="en-US" sz="2100" kern="1200"/>
          </a:br>
          <a:r>
            <a:rPr lang="en-US" sz="2100" kern="1200"/>
            <a:t>Determining audit boundaries, timelines, and department coverage</a:t>
          </a:r>
        </a:p>
      </dsp:txBody>
      <dsp:txXfrm>
        <a:off x="994536" y="3230712"/>
        <a:ext cx="8623596" cy="861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94BADD-9AF8-4A4D-A7DF-D6E6AAED9C6B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CB38EE-4012-477D-AA2B-5278E51722C6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0B5B48-B8B2-4ACB-84B3-3EC1E9B7A972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🟦 </a:t>
          </a:r>
          <a:r>
            <a:rPr lang="en-US" sz="1900" b="1" kern="1200"/>
            <a:t>Module 5 – Internal Control Framework – Understanding and Evaluation</a:t>
          </a:r>
          <a:br>
            <a:rPr lang="en-US" sz="1900" kern="1200"/>
          </a:br>
          <a:r>
            <a:rPr lang="en-US" sz="1900" kern="1200"/>
            <a:t>Internal controls related to finance, HR, safety, and procedures.</a:t>
          </a:r>
        </a:p>
      </dsp:txBody>
      <dsp:txXfrm>
        <a:off x="994536" y="1698"/>
        <a:ext cx="8623596" cy="861070"/>
      </dsp:txXfrm>
    </dsp:sp>
    <dsp:sp modelId="{4B02D901-328A-425A-9413-AAF30E787D3E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DF7385-E825-4EB0-B06F-6068193C4086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B26F8D-3456-404B-AF4F-E24B46B0C2C5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🟩 </a:t>
          </a:r>
          <a:r>
            <a:rPr lang="en-US" sz="1900" b="1" kern="1200"/>
            <a:t>Module 6 – Internal Audit of Specific Functions: Finance and HR</a:t>
          </a:r>
          <a:br>
            <a:rPr lang="en-US" sz="1900" kern="1200"/>
          </a:br>
          <a:r>
            <a:rPr lang="en-US" sz="1900" kern="1200"/>
            <a:t>Focused audits for billing, payroll, asset management, and staffing.</a:t>
          </a:r>
        </a:p>
      </dsp:txBody>
      <dsp:txXfrm>
        <a:off x="994536" y="1078036"/>
        <a:ext cx="8623596" cy="861070"/>
      </dsp:txXfrm>
    </dsp:sp>
    <dsp:sp modelId="{7EFECC51-ABC4-41E4-A785-2D2C48438572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DC15E8-2362-47E0-8201-1CB1D3E65F35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6173BF-0FD5-4E0B-9DF5-32CF811B4F15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🟧 </a:t>
          </a:r>
          <a:r>
            <a:rPr lang="en-US" sz="1900" b="1" kern="1200"/>
            <a:t>Module 7 – Specialised Internal Audits</a:t>
          </a:r>
          <a:br>
            <a:rPr lang="en-US" sz="1900" kern="1200"/>
          </a:br>
          <a:r>
            <a:rPr lang="en-US" sz="1900" kern="1200"/>
            <a:t>Covers due diligence, fraud detection, concurrent audits.</a:t>
          </a:r>
        </a:p>
      </dsp:txBody>
      <dsp:txXfrm>
        <a:off x="994536" y="2154374"/>
        <a:ext cx="8623596" cy="861070"/>
      </dsp:txXfrm>
    </dsp:sp>
    <dsp:sp modelId="{55F111F0-3534-48B0-94E6-2B795ABDEA94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5E00BD-E086-4C28-8BE8-1587F1CF390C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04EFAC-F6C6-4A8F-A3B6-932FEE4CDF6A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🟨 </a:t>
          </a:r>
          <a:r>
            <a:rPr lang="en-US" sz="1900" b="1" kern="1200"/>
            <a:t>Module 8 – Risk Assessment Analysis and Management (RBIA)</a:t>
          </a:r>
          <a:br>
            <a:rPr lang="en-US" sz="1900" kern="1200"/>
          </a:br>
          <a:r>
            <a:rPr lang="en-US" sz="1900" kern="1200"/>
            <a:t>How to use risk scoring to drive audit priority and planning.</a:t>
          </a:r>
        </a:p>
      </dsp:txBody>
      <dsp:txXfrm>
        <a:off x="994536" y="3230712"/>
        <a:ext cx="8623596" cy="8610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C08351-DCB0-4BAF-9877-58FEAC8D3777}">
      <dsp:nvSpPr>
        <dsp:cNvPr id="0" name=""/>
        <dsp:cNvSpPr/>
      </dsp:nvSpPr>
      <dsp:spPr>
        <a:xfrm>
          <a:off x="0" y="63062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7DC7DB-720D-4046-ABAB-33ECE4334AF2}">
      <dsp:nvSpPr>
        <dsp:cNvPr id="0" name=""/>
        <dsp:cNvSpPr/>
      </dsp:nvSpPr>
      <dsp:spPr>
        <a:xfrm>
          <a:off x="352180" y="892577"/>
          <a:ext cx="640327" cy="6403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CBCF1-CD54-4397-901F-5B5D518379AD}">
      <dsp:nvSpPr>
        <dsp:cNvPr id="0" name=""/>
        <dsp:cNvSpPr/>
      </dsp:nvSpPr>
      <dsp:spPr>
        <a:xfrm>
          <a:off x="1344687" y="63062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🌍 Ideal for QA, NABH consultants, compliance, and hospital administrators</a:t>
          </a:r>
        </a:p>
      </dsp:txBody>
      <dsp:txXfrm>
        <a:off x="1344687" y="630625"/>
        <a:ext cx="7251980" cy="1164231"/>
      </dsp:txXfrm>
    </dsp:sp>
    <dsp:sp modelId="{BC5628F9-3E2F-4585-93DB-EB04AED5FA1E}">
      <dsp:nvSpPr>
        <dsp:cNvPr id="0" name=""/>
        <dsp:cNvSpPr/>
      </dsp:nvSpPr>
      <dsp:spPr>
        <a:xfrm>
          <a:off x="0" y="208591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BF43C9-3B41-48B7-BD1E-AEE7D3062509}">
      <dsp:nvSpPr>
        <dsp:cNvPr id="0" name=""/>
        <dsp:cNvSpPr/>
      </dsp:nvSpPr>
      <dsp:spPr>
        <a:xfrm>
          <a:off x="352180" y="2347867"/>
          <a:ext cx="640327" cy="6403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98BFE6-C8FE-45DD-B22E-4C0FB07D5C38}">
      <dsp:nvSpPr>
        <dsp:cNvPr id="0" name=""/>
        <dsp:cNvSpPr/>
      </dsp:nvSpPr>
      <dsp:spPr>
        <a:xfrm>
          <a:off x="1344687" y="208591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📧 </a:t>
          </a:r>
          <a:r>
            <a:rPr lang="en-US" sz="2300" b="1" kern="1200"/>
            <a:t>Contact:</a:t>
          </a:r>
          <a:r>
            <a:rPr lang="en-US" sz="2300" kern="1200"/>
            <a:t> qtopglobalservices@gmail.com</a:t>
          </a:r>
          <a:br>
            <a:rPr lang="en-US" sz="2300" kern="1200"/>
          </a:br>
          <a:r>
            <a:rPr lang="en-US" sz="2300" kern="1200"/>
            <a:t>🌐 </a:t>
          </a:r>
          <a:r>
            <a:rPr lang="en-US" sz="2300" b="1" kern="1200"/>
            <a:t>To avail the course, visit:</a:t>
          </a:r>
          <a:r>
            <a:rPr lang="en-US" sz="2300" kern="1200"/>
            <a:t> </a:t>
          </a:r>
          <a:r>
            <a:rPr lang="en-US" sz="2300" kern="1200">
              <a:hlinkClick xmlns:r="http://schemas.openxmlformats.org/officeDocument/2006/relationships" r:id="rId5"/>
            </a:rPr>
            <a:t>www.qtopglobal.com</a:t>
          </a:r>
          <a:endParaRPr lang="en-US" sz="2300" kern="1200"/>
        </a:p>
      </dsp:txBody>
      <dsp:txXfrm>
        <a:off x="1344687" y="2085915"/>
        <a:ext cx="7251980" cy="1164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1057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741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423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6585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66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6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751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1563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559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60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7288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0332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2477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3321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777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498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EEBD-F219-45C4-91F0-54AE142C96BD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7071D5A-7495-445B-B703-363E8E768F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68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385ED-0C31-3857-8B40-0A676DDE3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855" y="1261331"/>
            <a:ext cx="3497565" cy="3002662"/>
          </a:xfrm>
        </p:spPr>
        <p:txBody>
          <a:bodyPr>
            <a:normAutofit/>
          </a:bodyPr>
          <a:lstStyle/>
          <a:p>
            <a:pPr algn="l"/>
            <a:r>
              <a:rPr lang="en-IN" sz="4100"/>
              <a:t>HOSPITAL INTERNAL AUDIT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BF9CB-81E9-DC1E-AB73-EBA9B03EE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374" y="4263992"/>
            <a:ext cx="6097626" cy="1325857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A 3-Month Certified Course – 12 Career-Boosting Modules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A330523-F25B-4007-B3E5-ABB5637D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7" name="Picture 6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1ECA8E45-D4A2-370C-AAA7-D5EE336C2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17" y="1261330"/>
            <a:ext cx="4335340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E7F7F-0DAC-B405-A148-1AD653EDC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en-US" dirty="0"/>
              <a:t>Why Should You Join This Course?</a:t>
            </a:r>
            <a:endParaRPr lang="en-IN" dirty="0"/>
          </a:p>
        </p:txBody>
      </p:sp>
      <p:pic>
        <p:nvPicPr>
          <p:cNvPr id="5" name="Picture 4" descr="Different colored organizers">
            <a:extLst>
              <a:ext uri="{FF2B5EF4-FFF2-40B4-BE49-F238E27FC236}">
                <a16:creationId xmlns:a16="http://schemas.microsoft.com/office/drawing/2014/main" id="{4ECD583B-0B19-15D5-1C62-8CA702B813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053" r="34862"/>
          <a:stretch>
            <a:fillRect/>
          </a:stretch>
        </p:blipFill>
        <p:spPr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1109B-8DFA-2908-E44D-6DA8A60A6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✔ Learn how to conduct professional internal audits in hospitals</a:t>
            </a:r>
            <a:br>
              <a:rPr lang="en-IN" dirty="0"/>
            </a:br>
            <a:r>
              <a:rPr lang="en-IN" dirty="0"/>
              <a:t>✔ Master frameworks, policies, RBIA, checklists, and audit follow-up</a:t>
            </a:r>
            <a:br>
              <a:rPr lang="en-IN" dirty="0"/>
            </a:br>
            <a:r>
              <a:rPr lang="en-IN" dirty="0"/>
              <a:t>✔ Designed for hospital QA teams, compliance officers, and admin staff</a:t>
            </a:r>
            <a:br>
              <a:rPr lang="en-IN" dirty="0"/>
            </a:br>
            <a:r>
              <a:rPr lang="en-IN" dirty="0"/>
              <a:t>🎓 Certification included | NABH &amp; ISO internal audit support training</a:t>
            </a:r>
            <a:br>
              <a:rPr lang="en-IN" dirty="0"/>
            </a:br>
            <a:r>
              <a:rPr lang="en-IN" dirty="0"/>
              <a:t>📈 Mandatory knowledge for NABH documentation and performance assurance</a:t>
            </a:r>
          </a:p>
        </p:txBody>
      </p:sp>
    </p:spTree>
    <p:extLst>
      <p:ext uri="{BB962C8B-B14F-4D97-AF65-F5344CB8AC3E}">
        <p14:creationId xmlns:p14="http://schemas.microsoft.com/office/powerpoint/2010/main" val="3036518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70BCD5-1160-5F1E-115A-EEAF88B1A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Course Highlights</a:t>
            </a:r>
          </a:p>
        </p:txBody>
      </p:sp>
      <p:pic>
        <p:nvPicPr>
          <p:cNvPr id="7" name="Graphic 6" descr="Diploma">
            <a:extLst>
              <a:ext uri="{FF2B5EF4-FFF2-40B4-BE49-F238E27FC236}">
                <a16:creationId xmlns:a16="http://schemas.microsoft.com/office/drawing/2014/main" id="{2F32D8DB-9709-1A5D-FDC6-815CD5994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251" y="1545062"/>
            <a:ext cx="3856774" cy="38567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36EC7-EDCE-7B35-12D0-26CEDCF3E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📘 </a:t>
            </a:r>
            <a:r>
              <a:rPr lang="en-US" b="1" dirty="0">
                <a:solidFill>
                  <a:srgbClr val="FFFFFF"/>
                </a:solidFill>
              </a:rPr>
              <a:t>12 CAREER-BOOSTING MODULES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📝 </a:t>
            </a:r>
            <a:r>
              <a:rPr lang="en-US" b="1" dirty="0">
                <a:solidFill>
                  <a:srgbClr val="FFFFFF"/>
                </a:solidFill>
              </a:rPr>
              <a:t>PRACTICAL ASSIGNMENTS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📅 </a:t>
            </a:r>
            <a:r>
              <a:rPr lang="en-US" b="1" dirty="0">
                <a:solidFill>
                  <a:srgbClr val="FFFFFF"/>
                </a:solidFill>
              </a:rPr>
              <a:t>DURATION: 3 MONTHS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🎓 </a:t>
            </a:r>
            <a:r>
              <a:rPr lang="en-US" b="1" dirty="0">
                <a:solidFill>
                  <a:srgbClr val="FFFFFF"/>
                </a:solidFill>
              </a:rPr>
              <a:t>CERTIFICATION ON COMPLETION</a:t>
            </a:r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034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89FB2B-9168-302A-6A61-C3FEB8DD3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800"/>
              <a:t>📌 </a:t>
            </a:r>
            <a:r>
              <a:rPr lang="en-IN" sz="2800" b="1"/>
              <a:t>Course Highlights:</a:t>
            </a:r>
            <a:br>
              <a:rPr lang="en-IN" sz="2800"/>
            </a:br>
            <a:r>
              <a:rPr lang="en-IN" sz="2800"/>
              <a:t>✅ Frameworks | 🧭 Policies &amp; Scope | 🔍 Audit Mapping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E07C22-64C2-C55A-9A43-5CD3B772A1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0331161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2175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2E1A9-5694-5709-7D20-8E35F570F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3100"/>
              <a:t>📌 </a:t>
            </a:r>
            <a:r>
              <a:rPr lang="en-IN" sz="3100" b="1"/>
              <a:t>Course Highlights:</a:t>
            </a:r>
            <a:br>
              <a:rPr lang="en-IN" sz="3100"/>
            </a:br>
            <a:r>
              <a:rPr lang="en-IN" sz="3100"/>
              <a:t>📊 Controls | 🧮 Risk-Based Audit | 🕵️‍♂️ Investigations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93C68F-7E55-7F0F-ED96-9F94D7A494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0730486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0818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7883-AC42-020A-2BAD-589974233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800"/>
              <a:t>📌 </a:t>
            </a:r>
            <a:r>
              <a:rPr lang="en-IN" sz="2800" b="1"/>
              <a:t>Course Highlights:</a:t>
            </a:r>
            <a:br>
              <a:rPr lang="en-IN" sz="2800"/>
            </a:br>
            <a:r>
              <a:rPr lang="en-IN" sz="2800"/>
              <a:t>📋 Checklist | 📤 Reporting | ✔️ Assurance</a:t>
            </a:r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69CF2C66-C762-AFC8-631F-5EF22B4843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87" r="48640" b="1"/>
          <a:stretch>
            <a:fillRect/>
          </a:stretch>
        </p:blipFill>
        <p:spPr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8610D-D30E-3E13-6C8F-DB3744D6A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🟥 </a:t>
            </a:r>
            <a:r>
              <a:rPr lang="en-US" b="1" dirty="0"/>
              <a:t>Module 9 – Managing the Internal Audit Activity</a:t>
            </a:r>
            <a:br>
              <a:rPr lang="en-US" dirty="0"/>
            </a:br>
            <a:r>
              <a:rPr lang="en-US" dirty="0"/>
              <a:t>Coordination of audit teams, scheduling, and document flow.</a:t>
            </a:r>
          </a:p>
          <a:p>
            <a:pPr>
              <a:lnSpc>
                <a:spcPct val="90000"/>
              </a:lnSpc>
            </a:pPr>
            <a:r>
              <a:rPr lang="en-US" dirty="0"/>
              <a:t>🟩 </a:t>
            </a:r>
            <a:r>
              <a:rPr lang="en-US" b="1" dirty="0"/>
              <a:t>Module 10 – Reporting and Follow-up of Internal Audit</a:t>
            </a:r>
            <a:br>
              <a:rPr lang="en-US" dirty="0"/>
            </a:br>
            <a:r>
              <a:rPr lang="en-US" dirty="0"/>
              <a:t>Drafting reports, assigning CAPA, and tracking outcomes.</a:t>
            </a:r>
          </a:p>
          <a:p>
            <a:pPr>
              <a:lnSpc>
                <a:spcPct val="90000"/>
              </a:lnSpc>
            </a:pPr>
            <a:r>
              <a:rPr lang="en-US" dirty="0"/>
              <a:t>🟦 </a:t>
            </a:r>
            <a:r>
              <a:rPr lang="en-US" b="1" dirty="0"/>
              <a:t>Module 11 – Item-wise Risk Factors &amp; Audit Checks in Hospitals</a:t>
            </a:r>
            <a:br>
              <a:rPr lang="en-US" dirty="0"/>
            </a:br>
            <a:r>
              <a:rPr lang="en-US" dirty="0"/>
              <a:t>Identify specific risks and create module-wise checklists.</a:t>
            </a:r>
          </a:p>
          <a:p>
            <a:pPr>
              <a:lnSpc>
                <a:spcPct val="90000"/>
              </a:lnSpc>
            </a:pPr>
            <a:r>
              <a:rPr lang="en-US" dirty="0"/>
              <a:t>🟧 </a:t>
            </a:r>
            <a:r>
              <a:rPr lang="en-US" b="1" dirty="0"/>
              <a:t>Module 12 – Checklists on Completion of Internal Audit of Hospital &amp; Assurances</a:t>
            </a:r>
            <a:br>
              <a:rPr lang="en-US" dirty="0"/>
            </a:br>
            <a:r>
              <a:rPr lang="en-US" dirty="0"/>
              <a:t>Wrap-up steps, compliance assurance, and follow-through.</a:t>
            </a:r>
          </a:p>
          <a:p>
            <a:pPr marL="0" indent="0">
              <a:lnSpc>
                <a:spcPct val="90000"/>
              </a:lnSpc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7275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06826-FA8E-E278-719E-B88C4E55B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📢 </a:t>
            </a:r>
            <a:r>
              <a:rPr lang="en-US" b="1" dirty="0"/>
              <a:t>Become a Certified Hospital Internal Auditor Today!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9AA3C2-5D3E-1A75-9167-3348CE7F25A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93821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</TotalTime>
  <Words>452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HOSPITAL INTERNAL AUDIT MANAGEMENT</vt:lpstr>
      <vt:lpstr>Why Should You Join This Course?</vt:lpstr>
      <vt:lpstr>Course Highlights</vt:lpstr>
      <vt:lpstr>📌 Course Highlights: ✅ Frameworks | 🧭 Policies &amp; Scope | 🔍 Audit Mapping</vt:lpstr>
      <vt:lpstr>📌 Course Highlights: 📊 Controls | 🧮 Risk-Based Audit | 🕵️‍♂️ Investigations</vt:lpstr>
      <vt:lpstr>📌 Course Highlights: 📋 Checklist | 📤 Reporting | ✔️ Assurance</vt:lpstr>
      <vt:lpstr>📢 Become a Certified Hospital Internal Auditor Today!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2025-08-26T13:21:42Z</dcterms:created>
  <dcterms:modified xsi:type="dcterms:W3CDTF">2025-08-26T13:35:40Z</dcterms:modified>
</cp:coreProperties>
</file>