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CF70AC-2004-4155-9637-5EEDBD55D43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0939A3-7788-4B0D-AA42-EE52BA1924E5}">
      <dgm:prSet/>
      <dgm:spPr/>
      <dgm:t>
        <a:bodyPr/>
        <a:lstStyle/>
        <a:p>
          <a:r>
            <a:rPr lang="en-US"/>
            <a:t>🟦 </a:t>
          </a:r>
          <a:r>
            <a:rPr lang="en-US" b="1"/>
            <a:t>Module 5 – Principles of Fire and Explosion</a:t>
          </a:r>
          <a:br>
            <a:rPr lang="en-US"/>
          </a:br>
          <a:r>
            <a:rPr lang="en-US"/>
            <a:t>Understand types of fire, causes, and behavior of fire in confined spaces.</a:t>
          </a:r>
        </a:p>
      </dgm:t>
    </dgm:pt>
    <dgm:pt modelId="{326839CA-CF9B-4942-8958-6250DD8285DF}" type="parTrans" cxnId="{8AFE94A5-D122-42A3-9C55-5C2FB07660E0}">
      <dgm:prSet/>
      <dgm:spPr/>
      <dgm:t>
        <a:bodyPr/>
        <a:lstStyle/>
        <a:p>
          <a:endParaRPr lang="en-US"/>
        </a:p>
      </dgm:t>
    </dgm:pt>
    <dgm:pt modelId="{C37F4A32-4310-454F-BCB5-0C556EB31456}" type="sibTrans" cxnId="{8AFE94A5-D122-42A3-9C55-5C2FB07660E0}">
      <dgm:prSet/>
      <dgm:spPr/>
      <dgm:t>
        <a:bodyPr/>
        <a:lstStyle/>
        <a:p>
          <a:endParaRPr lang="en-US"/>
        </a:p>
      </dgm:t>
    </dgm:pt>
    <dgm:pt modelId="{67989F52-DF6C-4806-88D9-7D64B4101BB3}">
      <dgm:prSet/>
      <dgm:spPr/>
      <dgm:t>
        <a:bodyPr/>
        <a:lstStyle/>
        <a:p>
          <a:r>
            <a:rPr lang="en-US"/>
            <a:t>🟩 </a:t>
          </a:r>
          <a:r>
            <a:rPr lang="en-US" b="1"/>
            <a:t>Module 6 – General Principles of Control, Causes &amp; Prevention of Fire</a:t>
          </a:r>
          <a:br>
            <a:rPr lang="en-US"/>
          </a:br>
          <a:r>
            <a:rPr lang="en-US"/>
            <a:t>Eliminate fire triggers and design preventive infrastructure.</a:t>
          </a:r>
        </a:p>
      </dgm:t>
    </dgm:pt>
    <dgm:pt modelId="{29EC6506-2D4B-48F8-AED0-C65958F8372F}" type="parTrans" cxnId="{AB3AE343-5949-411D-AF62-B490306DD4CA}">
      <dgm:prSet/>
      <dgm:spPr/>
      <dgm:t>
        <a:bodyPr/>
        <a:lstStyle/>
        <a:p>
          <a:endParaRPr lang="en-US"/>
        </a:p>
      </dgm:t>
    </dgm:pt>
    <dgm:pt modelId="{DE551874-E506-4B48-AD82-99AE2E86A7D0}" type="sibTrans" cxnId="{AB3AE343-5949-411D-AF62-B490306DD4CA}">
      <dgm:prSet/>
      <dgm:spPr/>
      <dgm:t>
        <a:bodyPr/>
        <a:lstStyle/>
        <a:p>
          <a:endParaRPr lang="en-US"/>
        </a:p>
      </dgm:t>
    </dgm:pt>
    <dgm:pt modelId="{D32E9B29-D167-4497-8F8F-772870E967EF}">
      <dgm:prSet/>
      <dgm:spPr/>
      <dgm:t>
        <a:bodyPr/>
        <a:lstStyle/>
        <a:p>
          <a:r>
            <a:rPr lang="en-US"/>
            <a:t>🟧 </a:t>
          </a:r>
          <a:r>
            <a:rPr lang="en-US" b="1"/>
            <a:t>Module 7 – Design and Safety of Hospital Buildings</a:t>
          </a:r>
          <a:br>
            <a:rPr lang="en-US"/>
          </a:br>
          <a:r>
            <a:rPr lang="en-US"/>
            <a:t>Safe construction layouts, exits, firefighting access, and ventilation.</a:t>
          </a:r>
        </a:p>
      </dgm:t>
    </dgm:pt>
    <dgm:pt modelId="{104AD6C2-0582-4AAC-9E1B-EF09BA1A772F}" type="parTrans" cxnId="{4ECB7ADC-3C61-46B9-AB85-0EA4D96B96BB}">
      <dgm:prSet/>
      <dgm:spPr/>
      <dgm:t>
        <a:bodyPr/>
        <a:lstStyle/>
        <a:p>
          <a:endParaRPr lang="en-US"/>
        </a:p>
      </dgm:t>
    </dgm:pt>
    <dgm:pt modelId="{D320C060-E7B4-4B62-87C5-7BB2910C55AE}" type="sibTrans" cxnId="{4ECB7ADC-3C61-46B9-AB85-0EA4D96B96BB}">
      <dgm:prSet/>
      <dgm:spPr/>
      <dgm:t>
        <a:bodyPr/>
        <a:lstStyle/>
        <a:p>
          <a:endParaRPr lang="en-US"/>
        </a:p>
      </dgm:t>
    </dgm:pt>
    <dgm:pt modelId="{43556C5A-4315-424D-A11C-63E31340C74F}">
      <dgm:prSet/>
      <dgm:spPr/>
      <dgm:t>
        <a:bodyPr/>
        <a:lstStyle/>
        <a:p>
          <a:r>
            <a:rPr lang="en-US"/>
            <a:t>🟨 </a:t>
          </a:r>
          <a:r>
            <a:rPr lang="en-US" b="1"/>
            <a:t>Module 8 – Fire Safety in Hospitals &amp; Safety of People in the Event of a Fire</a:t>
          </a:r>
          <a:br>
            <a:rPr lang="en-US"/>
          </a:br>
          <a:r>
            <a:rPr lang="en-US"/>
            <a:t>Evacuation plans, vulnerable patient handling, and alarm systems.</a:t>
          </a:r>
        </a:p>
      </dgm:t>
    </dgm:pt>
    <dgm:pt modelId="{6A7AEAF2-C109-4D30-8649-DC2203693FA4}" type="parTrans" cxnId="{3AB69C3D-20C5-4480-9D05-50EC759C8590}">
      <dgm:prSet/>
      <dgm:spPr/>
      <dgm:t>
        <a:bodyPr/>
        <a:lstStyle/>
        <a:p>
          <a:endParaRPr lang="en-US"/>
        </a:p>
      </dgm:t>
    </dgm:pt>
    <dgm:pt modelId="{9B48D58F-6CD4-44E2-8647-42E23C68D9EC}" type="sibTrans" cxnId="{3AB69C3D-20C5-4480-9D05-50EC759C8590}">
      <dgm:prSet/>
      <dgm:spPr/>
      <dgm:t>
        <a:bodyPr/>
        <a:lstStyle/>
        <a:p>
          <a:endParaRPr lang="en-US"/>
        </a:p>
      </dgm:t>
    </dgm:pt>
    <dgm:pt modelId="{D6A4C0D6-5959-42EF-BCF4-7042A502A69C}" type="pres">
      <dgm:prSet presAssocID="{ABCF70AC-2004-4155-9637-5EEDBD55D432}" presName="outerComposite" presStyleCnt="0">
        <dgm:presLayoutVars>
          <dgm:chMax val="5"/>
          <dgm:dir/>
          <dgm:resizeHandles val="exact"/>
        </dgm:presLayoutVars>
      </dgm:prSet>
      <dgm:spPr/>
    </dgm:pt>
    <dgm:pt modelId="{4032A9AD-C591-467D-AB07-EC269CDB2E34}" type="pres">
      <dgm:prSet presAssocID="{ABCF70AC-2004-4155-9637-5EEDBD55D432}" presName="dummyMaxCanvas" presStyleCnt="0">
        <dgm:presLayoutVars/>
      </dgm:prSet>
      <dgm:spPr/>
    </dgm:pt>
    <dgm:pt modelId="{FFC1D5CF-E57C-43DE-82DC-A829B9B1690C}" type="pres">
      <dgm:prSet presAssocID="{ABCF70AC-2004-4155-9637-5EEDBD55D432}" presName="FourNodes_1" presStyleLbl="node1" presStyleIdx="0" presStyleCnt="4">
        <dgm:presLayoutVars>
          <dgm:bulletEnabled val="1"/>
        </dgm:presLayoutVars>
      </dgm:prSet>
      <dgm:spPr/>
    </dgm:pt>
    <dgm:pt modelId="{27E8A630-ADA2-418D-B51B-C79B45D67C8E}" type="pres">
      <dgm:prSet presAssocID="{ABCF70AC-2004-4155-9637-5EEDBD55D432}" presName="FourNodes_2" presStyleLbl="node1" presStyleIdx="1" presStyleCnt="4">
        <dgm:presLayoutVars>
          <dgm:bulletEnabled val="1"/>
        </dgm:presLayoutVars>
      </dgm:prSet>
      <dgm:spPr/>
    </dgm:pt>
    <dgm:pt modelId="{6A0C64C2-4B1C-443B-AF9E-4536F37D5AC7}" type="pres">
      <dgm:prSet presAssocID="{ABCF70AC-2004-4155-9637-5EEDBD55D432}" presName="FourNodes_3" presStyleLbl="node1" presStyleIdx="2" presStyleCnt="4">
        <dgm:presLayoutVars>
          <dgm:bulletEnabled val="1"/>
        </dgm:presLayoutVars>
      </dgm:prSet>
      <dgm:spPr/>
    </dgm:pt>
    <dgm:pt modelId="{506AF51D-D4ED-416D-B21F-E5B1D974984F}" type="pres">
      <dgm:prSet presAssocID="{ABCF70AC-2004-4155-9637-5EEDBD55D432}" presName="FourNodes_4" presStyleLbl="node1" presStyleIdx="3" presStyleCnt="4">
        <dgm:presLayoutVars>
          <dgm:bulletEnabled val="1"/>
        </dgm:presLayoutVars>
      </dgm:prSet>
      <dgm:spPr/>
    </dgm:pt>
    <dgm:pt modelId="{2FF29E15-1BD3-4B73-ACA1-FE68802E77ED}" type="pres">
      <dgm:prSet presAssocID="{ABCF70AC-2004-4155-9637-5EEDBD55D432}" presName="FourConn_1-2" presStyleLbl="fgAccFollowNode1" presStyleIdx="0" presStyleCnt="3">
        <dgm:presLayoutVars>
          <dgm:bulletEnabled val="1"/>
        </dgm:presLayoutVars>
      </dgm:prSet>
      <dgm:spPr/>
    </dgm:pt>
    <dgm:pt modelId="{BB498379-9BD9-4B7E-A35B-D5D76EB8A593}" type="pres">
      <dgm:prSet presAssocID="{ABCF70AC-2004-4155-9637-5EEDBD55D432}" presName="FourConn_2-3" presStyleLbl="fgAccFollowNode1" presStyleIdx="1" presStyleCnt="3">
        <dgm:presLayoutVars>
          <dgm:bulletEnabled val="1"/>
        </dgm:presLayoutVars>
      </dgm:prSet>
      <dgm:spPr/>
    </dgm:pt>
    <dgm:pt modelId="{7E65F738-4E3D-4987-967F-EB02E7184237}" type="pres">
      <dgm:prSet presAssocID="{ABCF70AC-2004-4155-9637-5EEDBD55D432}" presName="FourConn_3-4" presStyleLbl="fgAccFollowNode1" presStyleIdx="2" presStyleCnt="3">
        <dgm:presLayoutVars>
          <dgm:bulletEnabled val="1"/>
        </dgm:presLayoutVars>
      </dgm:prSet>
      <dgm:spPr/>
    </dgm:pt>
    <dgm:pt modelId="{9A2A6C4B-57E6-4FC2-8582-FD11315818F2}" type="pres">
      <dgm:prSet presAssocID="{ABCF70AC-2004-4155-9637-5EEDBD55D432}" presName="FourNodes_1_text" presStyleLbl="node1" presStyleIdx="3" presStyleCnt="4">
        <dgm:presLayoutVars>
          <dgm:bulletEnabled val="1"/>
        </dgm:presLayoutVars>
      </dgm:prSet>
      <dgm:spPr/>
    </dgm:pt>
    <dgm:pt modelId="{99160E41-CDBD-421C-9478-032E9EC7A131}" type="pres">
      <dgm:prSet presAssocID="{ABCF70AC-2004-4155-9637-5EEDBD55D432}" presName="FourNodes_2_text" presStyleLbl="node1" presStyleIdx="3" presStyleCnt="4">
        <dgm:presLayoutVars>
          <dgm:bulletEnabled val="1"/>
        </dgm:presLayoutVars>
      </dgm:prSet>
      <dgm:spPr/>
    </dgm:pt>
    <dgm:pt modelId="{D694B453-2358-4685-A00A-49BE60146637}" type="pres">
      <dgm:prSet presAssocID="{ABCF70AC-2004-4155-9637-5EEDBD55D432}" presName="FourNodes_3_text" presStyleLbl="node1" presStyleIdx="3" presStyleCnt="4">
        <dgm:presLayoutVars>
          <dgm:bulletEnabled val="1"/>
        </dgm:presLayoutVars>
      </dgm:prSet>
      <dgm:spPr/>
    </dgm:pt>
    <dgm:pt modelId="{F6735206-20AE-459F-A835-01151555E8E0}" type="pres">
      <dgm:prSet presAssocID="{ABCF70AC-2004-4155-9637-5EEDBD55D43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79BCF2A-A042-481B-A373-213F1B63B76F}" type="presOf" srcId="{C37F4A32-4310-454F-BCB5-0C556EB31456}" destId="{2FF29E15-1BD3-4B73-ACA1-FE68802E77ED}" srcOrd="0" destOrd="0" presId="urn:microsoft.com/office/officeart/2005/8/layout/vProcess5"/>
    <dgm:cxn modelId="{0355FA2A-0F28-4A56-AF67-F9EA1406525C}" type="presOf" srcId="{990939A3-7788-4B0D-AA42-EE52BA1924E5}" destId="{9A2A6C4B-57E6-4FC2-8582-FD11315818F2}" srcOrd="1" destOrd="0" presId="urn:microsoft.com/office/officeart/2005/8/layout/vProcess5"/>
    <dgm:cxn modelId="{3AB69C3D-20C5-4480-9D05-50EC759C8590}" srcId="{ABCF70AC-2004-4155-9637-5EEDBD55D432}" destId="{43556C5A-4315-424D-A11C-63E31340C74F}" srcOrd="3" destOrd="0" parTransId="{6A7AEAF2-C109-4D30-8649-DC2203693FA4}" sibTransId="{9B48D58F-6CD4-44E2-8647-42E23C68D9EC}"/>
    <dgm:cxn modelId="{AB3AE343-5949-411D-AF62-B490306DD4CA}" srcId="{ABCF70AC-2004-4155-9637-5EEDBD55D432}" destId="{67989F52-DF6C-4806-88D9-7D64B4101BB3}" srcOrd="1" destOrd="0" parTransId="{29EC6506-2D4B-48F8-AED0-C65958F8372F}" sibTransId="{DE551874-E506-4B48-AD82-99AE2E86A7D0}"/>
    <dgm:cxn modelId="{58DB6D47-8984-4618-9A5A-4E191D06CA0A}" type="presOf" srcId="{D32E9B29-D167-4497-8F8F-772870E967EF}" destId="{D694B453-2358-4685-A00A-49BE60146637}" srcOrd="1" destOrd="0" presId="urn:microsoft.com/office/officeart/2005/8/layout/vProcess5"/>
    <dgm:cxn modelId="{02517B47-B963-4B6F-8DA0-BEACD41C33A6}" type="presOf" srcId="{43556C5A-4315-424D-A11C-63E31340C74F}" destId="{F6735206-20AE-459F-A835-01151555E8E0}" srcOrd="1" destOrd="0" presId="urn:microsoft.com/office/officeart/2005/8/layout/vProcess5"/>
    <dgm:cxn modelId="{6B5B9769-2335-463D-97BC-C6CF7365ACB2}" type="presOf" srcId="{990939A3-7788-4B0D-AA42-EE52BA1924E5}" destId="{FFC1D5CF-E57C-43DE-82DC-A829B9B1690C}" srcOrd="0" destOrd="0" presId="urn:microsoft.com/office/officeart/2005/8/layout/vProcess5"/>
    <dgm:cxn modelId="{14AC5E4D-47F7-409E-AE63-FB4FF3C06D4F}" type="presOf" srcId="{DE551874-E506-4B48-AD82-99AE2E86A7D0}" destId="{BB498379-9BD9-4B7E-A35B-D5D76EB8A593}" srcOrd="0" destOrd="0" presId="urn:microsoft.com/office/officeart/2005/8/layout/vProcess5"/>
    <dgm:cxn modelId="{0891857B-2AEB-4C41-AD8D-C9C182F1FA21}" type="presOf" srcId="{D320C060-E7B4-4B62-87C5-7BB2910C55AE}" destId="{7E65F738-4E3D-4987-967F-EB02E7184237}" srcOrd="0" destOrd="0" presId="urn:microsoft.com/office/officeart/2005/8/layout/vProcess5"/>
    <dgm:cxn modelId="{1D44077E-CEAD-4A44-8DCB-AE7033677A87}" type="presOf" srcId="{ABCF70AC-2004-4155-9637-5EEDBD55D432}" destId="{D6A4C0D6-5959-42EF-BCF4-7042A502A69C}" srcOrd="0" destOrd="0" presId="urn:microsoft.com/office/officeart/2005/8/layout/vProcess5"/>
    <dgm:cxn modelId="{00439688-F7C1-4CCF-81A2-F4833FBF930F}" type="presOf" srcId="{D32E9B29-D167-4497-8F8F-772870E967EF}" destId="{6A0C64C2-4B1C-443B-AF9E-4536F37D5AC7}" srcOrd="0" destOrd="0" presId="urn:microsoft.com/office/officeart/2005/8/layout/vProcess5"/>
    <dgm:cxn modelId="{8AFE94A5-D122-42A3-9C55-5C2FB07660E0}" srcId="{ABCF70AC-2004-4155-9637-5EEDBD55D432}" destId="{990939A3-7788-4B0D-AA42-EE52BA1924E5}" srcOrd="0" destOrd="0" parTransId="{326839CA-CF9B-4942-8958-6250DD8285DF}" sibTransId="{C37F4A32-4310-454F-BCB5-0C556EB31456}"/>
    <dgm:cxn modelId="{67FB59B0-F862-43FD-90AD-E4A70631A294}" type="presOf" srcId="{67989F52-DF6C-4806-88D9-7D64B4101BB3}" destId="{27E8A630-ADA2-418D-B51B-C79B45D67C8E}" srcOrd="0" destOrd="0" presId="urn:microsoft.com/office/officeart/2005/8/layout/vProcess5"/>
    <dgm:cxn modelId="{7ABC69C6-0B06-4C8E-B1AF-0BB4F6957208}" type="presOf" srcId="{67989F52-DF6C-4806-88D9-7D64B4101BB3}" destId="{99160E41-CDBD-421C-9478-032E9EC7A131}" srcOrd="1" destOrd="0" presId="urn:microsoft.com/office/officeart/2005/8/layout/vProcess5"/>
    <dgm:cxn modelId="{4ECB7ADC-3C61-46B9-AB85-0EA4D96B96BB}" srcId="{ABCF70AC-2004-4155-9637-5EEDBD55D432}" destId="{D32E9B29-D167-4497-8F8F-772870E967EF}" srcOrd="2" destOrd="0" parTransId="{104AD6C2-0582-4AAC-9E1B-EF09BA1A772F}" sibTransId="{D320C060-E7B4-4B62-87C5-7BB2910C55AE}"/>
    <dgm:cxn modelId="{459973F4-FDBC-4745-97FA-D3F33C24341A}" type="presOf" srcId="{43556C5A-4315-424D-A11C-63E31340C74F}" destId="{506AF51D-D4ED-416D-B21F-E5B1D974984F}" srcOrd="0" destOrd="0" presId="urn:microsoft.com/office/officeart/2005/8/layout/vProcess5"/>
    <dgm:cxn modelId="{5306A2CA-2B67-4442-8553-F08D907BCF30}" type="presParOf" srcId="{D6A4C0D6-5959-42EF-BCF4-7042A502A69C}" destId="{4032A9AD-C591-467D-AB07-EC269CDB2E34}" srcOrd="0" destOrd="0" presId="urn:microsoft.com/office/officeart/2005/8/layout/vProcess5"/>
    <dgm:cxn modelId="{0D7D5579-B24A-4BD2-B96B-641628BB6D1B}" type="presParOf" srcId="{D6A4C0D6-5959-42EF-BCF4-7042A502A69C}" destId="{FFC1D5CF-E57C-43DE-82DC-A829B9B1690C}" srcOrd="1" destOrd="0" presId="urn:microsoft.com/office/officeart/2005/8/layout/vProcess5"/>
    <dgm:cxn modelId="{B77F5716-5BAE-4A46-BC8A-706726A14385}" type="presParOf" srcId="{D6A4C0D6-5959-42EF-BCF4-7042A502A69C}" destId="{27E8A630-ADA2-418D-B51B-C79B45D67C8E}" srcOrd="2" destOrd="0" presId="urn:microsoft.com/office/officeart/2005/8/layout/vProcess5"/>
    <dgm:cxn modelId="{94E4A0C0-F3F3-4666-8966-C6C13E959727}" type="presParOf" srcId="{D6A4C0D6-5959-42EF-BCF4-7042A502A69C}" destId="{6A0C64C2-4B1C-443B-AF9E-4536F37D5AC7}" srcOrd="3" destOrd="0" presId="urn:microsoft.com/office/officeart/2005/8/layout/vProcess5"/>
    <dgm:cxn modelId="{5B4539CE-3819-4543-9A4E-A3D279A18DA5}" type="presParOf" srcId="{D6A4C0D6-5959-42EF-BCF4-7042A502A69C}" destId="{506AF51D-D4ED-416D-B21F-E5B1D974984F}" srcOrd="4" destOrd="0" presId="urn:microsoft.com/office/officeart/2005/8/layout/vProcess5"/>
    <dgm:cxn modelId="{7AF93542-5737-48AC-AB7A-D65F3AEE9733}" type="presParOf" srcId="{D6A4C0D6-5959-42EF-BCF4-7042A502A69C}" destId="{2FF29E15-1BD3-4B73-ACA1-FE68802E77ED}" srcOrd="5" destOrd="0" presId="urn:microsoft.com/office/officeart/2005/8/layout/vProcess5"/>
    <dgm:cxn modelId="{A95CFCFE-0106-4724-8D6C-C85BC59BB819}" type="presParOf" srcId="{D6A4C0D6-5959-42EF-BCF4-7042A502A69C}" destId="{BB498379-9BD9-4B7E-A35B-D5D76EB8A593}" srcOrd="6" destOrd="0" presId="urn:microsoft.com/office/officeart/2005/8/layout/vProcess5"/>
    <dgm:cxn modelId="{F5D01564-FAA3-4918-8D58-7B8079AC994A}" type="presParOf" srcId="{D6A4C0D6-5959-42EF-BCF4-7042A502A69C}" destId="{7E65F738-4E3D-4987-967F-EB02E7184237}" srcOrd="7" destOrd="0" presId="urn:microsoft.com/office/officeart/2005/8/layout/vProcess5"/>
    <dgm:cxn modelId="{F0E3233A-CA25-43A1-8E37-71A99087FE91}" type="presParOf" srcId="{D6A4C0D6-5959-42EF-BCF4-7042A502A69C}" destId="{9A2A6C4B-57E6-4FC2-8582-FD11315818F2}" srcOrd="8" destOrd="0" presId="urn:microsoft.com/office/officeart/2005/8/layout/vProcess5"/>
    <dgm:cxn modelId="{CE6529E1-8298-4756-9726-853C78C1023D}" type="presParOf" srcId="{D6A4C0D6-5959-42EF-BCF4-7042A502A69C}" destId="{99160E41-CDBD-421C-9478-032E9EC7A131}" srcOrd="9" destOrd="0" presId="urn:microsoft.com/office/officeart/2005/8/layout/vProcess5"/>
    <dgm:cxn modelId="{45C67EC6-520E-4AAF-B522-9E41BB430F7E}" type="presParOf" srcId="{D6A4C0D6-5959-42EF-BCF4-7042A502A69C}" destId="{D694B453-2358-4685-A00A-49BE60146637}" srcOrd="10" destOrd="0" presId="urn:microsoft.com/office/officeart/2005/8/layout/vProcess5"/>
    <dgm:cxn modelId="{3037A286-F497-43BD-A70E-86F16A44EE87}" type="presParOf" srcId="{D6A4C0D6-5959-42EF-BCF4-7042A502A69C}" destId="{F6735206-20AE-459F-A835-01151555E8E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2A9257-FD7C-4F05-926B-69248DA5B9C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4BD33D7-9B53-4D61-8ED3-EF546D64BE62}">
      <dgm:prSet/>
      <dgm:spPr/>
      <dgm:t>
        <a:bodyPr/>
        <a:lstStyle/>
        <a:p>
          <a:r>
            <a:rPr lang="en-IN"/>
            <a:t>🟥 </a:t>
          </a:r>
          <a:r>
            <a:rPr lang="en-IN" b="1"/>
            <a:t>Module 9 – Monitoring, Auditing &amp; Reviewing Fire Safety Systems</a:t>
          </a:r>
          <a:br>
            <a:rPr lang="en-IN"/>
          </a:br>
          <a:r>
            <a:rPr lang="en-IN"/>
            <a:t>Conduct fire drills, evaluate equipment, review logs and inspection records.</a:t>
          </a:r>
          <a:endParaRPr lang="en-US"/>
        </a:p>
      </dgm:t>
    </dgm:pt>
    <dgm:pt modelId="{031D9092-FE35-41EC-BC1C-4F32926E06F5}" type="parTrans" cxnId="{D494A24D-1E20-4459-8922-A80AD463350A}">
      <dgm:prSet/>
      <dgm:spPr/>
      <dgm:t>
        <a:bodyPr/>
        <a:lstStyle/>
        <a:p>
          <a:endParaRPr lang="en-US"/>
        </a:p>
      </dgm:t>
    </dgm:pt>
    <dgm:pt modelId="{77B6D57A-F681-4B01-B1AF-66F606CC5D5B}" type="sibTrans" cxnId="{D494A24D-1E20-4459-8922-A80AD463350A}">
      <dgm:prSet/>
      <dgm:spPr/>
      <dgm:t>
        <a:bodyPr/>
        <a:lstStyle/>
        <a:p>
          <a:endParaRPr lang="en-US"/>
        </a:p>
      </dgm:t>
    </dgm:pt>
    <dgm:pt modelId="{E25DBF0B-EAD6-44E8-9BDC-E1BE567D52D5}">
      <dgm:prSet/>
      <dgm:spPr/>
      <dgm:t>
        <a:bodyPr/>
        <a:lstStyle/>
        <a:p>
          <a:r>
            <a:rPr lang="en-IN"/>
            <a:t>🟩 </a:t>
          </a:r>
          <a:r>
            <a:rPr lang="en-IN" b="1"/>
            <a:t>Module 10 – Reactive Monitoring – Reporting, Recording &amp; Investigation</a:t>
          </a:r>
          <a:br>
            <a:rPr lang="en-IN"/>
          </a:br>
          <a:r>
            <a:rPr lang="en-IN"/>
            <a:t>Respond to fire incidents, analyze root causes, and document findings.</a:t>
          </a:r>
          <a:endParaRPr lang="en-US"/>
        </a:p>
      </dgm:t>
    </dgm:pt>
    <dgm:pt modelId="{CD6B730F-087B-4559-AEE6-2973EE76EC0E}" type="parTrans" cxnId="{CA2FD74D-2A52-42F0-B0EA-391AFD6E2211}">
      <dgm:prSet/>
      <dgm:spPr/>
      <dgm:t>
        <a:bodyPr/>
        <a:lstStyle/>
        <a:p>
          <a:endParaRPr lang="en-US"/>
        </a:p>
      </dgm:t>
    </dgm:pt>
    <dgm:pt modelId="{7533E9F7-5AC5-41EE-8AD3-9222BED0410B}" type="sibTrans" cxnId="{CA2FD74D-2A52-42F0-B0EA-391AFD6E2211}">
      <dgm:prSet/>
      <dgm:spPr/>
      <dgm:t>
        <a:bodyPr/>
        <a:lstStyle/>
        <a:p>
          <a:endParaRPr lang="en-US"/>
        </a:p>
      </dgm:t>
    </dgm:pt>
    <dgm:pt modelId="{B679236D-3B0B-451C-9754-32BE7D7753E7}">
      <dgm:prSet/>
      <dgm:spPr/>
      <dgm:t>
        <a:bodyPr/>
        <a:lstStyle/>
        <a:p>
          <a:r>
            <a:rPr lang="en-IN"/>
            <a:t>🟦 </a:t>
          </a:r>
          <a:r>
            <a:rPr lang="en-IN" b="1"/>
            <a:t>Module 11 – Environmental Impact of Fire</a:t>
          </a:r>
          <a:br>
            <a:rPr lang="en-IN"/>
          </a:br>
          <a:r>
            <a:rPr lang="en-IN"/>
            <a:t>Air pollution, water contamination, and toxic material release post-fire.</a:t>
          </a:r>
          <a:endParaRPr lang="en-US"/>
        </a:p>
      </dgm:t>
    </dgm:pt>
    <dgm:pt modelId="{78FF2AB7-47D1-45C3-B960-98C760E51C80}" type="parTrans" cxnId="{D3ADA800-5CA2-40B8-8A60-86745F129D98}">
      <dgm:prSet/>
      <dgm:spPr/>
      <dgm:t>
        <a:bodyPr/>
        <a:lstStyle/>
        <a:p>
          <a:endParaRPr lang="en-US"/>
        </a:p>
      </dgm:t>
    </dgm:pt>
    <dgm:pt modelId="{A659DE41-0F0D-4B7D-B54B-64F177A62117}" type="sibTrans" cxnId="{D3ADA800-5CA2-40B8-8A60-86745F129D98}">
      <dgm:prSet/>
      <dgm:spPr/>
      <dgm:t>
        <a:bodyPr/>
        <a:lstStyle/>
        <a:p>
          <a:endParaRPr lang="en-US"/>
        </a:p>
      </dgm:t>
    </dgm:pt>
    <dgm:pt modelId="{0A353AE7-30E5-4991-850C-8E3BC2C960F2}">
      <dgm:prSet/>
      <dgm:spPr/>
      <dgm:t>
        <a:bodyPr/>
        <a:lstStyle/>
        <a:p>
          <a:r>
            <a:rPr lang="en-IN"/>
            <a:t>🟧 </a:t>
          </a:r>
          <a:r>
            <a:rPr lang="en-IN" b="1"/>
            <a:t>Module 12 – Licensing, Accreditation &amp; National Action Framework for Hospital Safety</a:t>
          </a:r>
          <a:br>
            <a:rPr lang="en-IN"/>
          </a:br>
          <a:r>
            <a:rPr lang="en-IN"/>
            <a:t>Understand legal frameworks, NABH/NBC guidelines, and documentation.</a:t>
          </a:r>
          <a:endParaRPr lang="en-US"/>
        </a:p>
      </dgm:t>
    </dgm:pt>
    <dgm:pt modelId="{7617BBDA-D751-4D9D-9BB0-845E9768E914}" type="parTrans" cxnId="{8CF1165D-DDED-4A0F-B9CB-BA5F04F92AE6}">
      <dgm:prSet/>
      <dgm:spPr/>
      <dgm:t>
        <a:bodyPr/>
        <a:lstStyle/>
        <a:p>
          <a:endParaRPr lang="en-US"/>
        </a:p>
      </dgm:t>
    </dgm:pt>
    <dgm:pt modelId="{10976A04-1505-4D0C-B0D6-F9ED84BAB139}" type="sibTrans" cxnId="{8CF1165D-DDED-4A0F-B9CB-BA5F04F92AE6}">
      <dgm:prSet/>
      <dgm:spPr/>
      <dgm:t>
        <a:bodyPr/>
        <a:lstStyle/>
        <a:p>
          <a:endParaRPr lang="en-US"/>
        </a:p>
      </dgm:t>
    </dgm:pt>
    <dgm:pt modelId="{46B3FDBD-9639-40BE-A326-DDF4A5B67EEB}" type="pres">
      <dgm:prSet presAssocID="{8E2A9257-FD7C-4F05-926B-69248DA5B9C3}" presName="linear" presStyleCnt="0">
        <dgm:presLayoutVars>
          <dgm:animLvl val="lvl"/>
          <dgm:resizeHandles val="exact"/>
        </dgm:presLayoutVars>
      </dgm:prSet>
      <dgm:spPr/>
    </dgm:pt>
    <dgm:pt modelId="{EF799558-DDC9-42D3-9326-0581FEBBEEB8}" type="pres">
      <dgm:prSet presAssocID="{04BD33D7-9B53-4D61-8ED3-EF546D64BE6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545A805-96CA-4C57-B39A-0C305E9B9B09}" type="pres">
      <dgm:prSet presAssocID="{77B6D57A-F681-4B01-B1AF-66F606CC5D5B}" presName="spacer" presStyleCnt="0"/>
      <dgm:spPr/>
    </dgm:pt>
    <dgm:pt modelId="{EDA872DD-5A9E-4FFC-900D-CF0BBF586E29}" type="pres">
      <dgm:prSet presAssocID="{E25DBF0B-EAD6-44E8-9BDC-E1BE567D52D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5EB6258-E6DC-4359-AEFD-2D74AA25D576}" type="pres">
      <dgm:prSet presAssocID="{7533E9F7-5AC5-41EE-8AD3-9222BED0410B}" presName="spacer" presStyleCnt="0"/>
      <dgm:spPr/>
    </dgm:pt>
    <dgm:pt modelId="{47E8896A-C29D-48A8-9F83-23AFF04C9F4F}" type="pres">
      <dgm:prSet presAssocID="{B679236D-3B0B-451C-9754-32BE7D7753E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B916C5C-E6D2-4AE2-A1A3-41EF4FCD15CD}" type="pres">
      <dgm:prSet presAssocID="{A659DE41-0F0D-4B7D-B54B-64F177A62117}" presName="spacer" presStyleCnt="0"/>
      <dgm:spPr/>
    </dgm:pt>
    <dgm:pt modelId="{F7BBE6DE-A219-4AE2-9866-BD0F82F3B54D}" type="pres">
      <dgm:prSet presAssocID="{0A353AE7-30E5-4991-850C-8E3BC2C960F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3ADA800-5CA2-40B8-8A60-86745F129D98}" srcId="{8E2A9257-FD7C-4F05-926B-69248DA5B9C3}" destId="{B679236D-3B0B-451C-9754-32BE7D7753E7}" srcOrd="2" destOrd="0" parTransId="{78FF2AB7-47D1-45C3-B960-98C760E51C80}" sibTransId="{A659DE41-0F0D-4B7D-B54B-64F177A62117}"/>
    <dgm:cxn modelId="{DF80950D-2305-4270-A310-F7400CA9D44D}" type="presOf" srcId="{E25DBF0B-EAD6-44E8-9BDC-E1BE567D52D5}" destId="{EDA872DD-5A9E-4FFC-900D-CF0BBF586E29}" srcOrd="0" destOrd="0" presId="urn:microsoft.com/office/officeart/2005/8/layout/vList2"/>
    <dgm:cxn modelId="{A24CFF27-58F2-4713-86C7-837D1ED48186}" type="presOf" srcId="{04BD33D7-9B53-4D61-8ED3-EF546D64BE62}" destId="{EF799558-DDC9-42D3-9326-0581FEBBEEB8}" srcOrd="0" destOrd="0" presId="urn:microsoft.com/office/officeart/2005/8/layout/vList2"/>
    <dgm:cxn modelId="{8CF1165D-DDED-4A0F-B9CB-BA5F04F92AE6}" srcId="{8E2A9257-FD7C-4F05-926B-69248DA5B9C3}" destId="{0A353AE7-30E5-4991-850C-8E3BC2C960F2}" srcOrd="3" destOrd="0" parTransId="{7617BBDA-D751-4D9D-9BB0-845E9768E914}" sibTransId="{10976A04-1505-4D0C-B0D6-F9ED84BAB139}"/>
    <dgm:cxn modelId="{DA199E4C-23DD-41D3-920C-D22B7B47DC2A}" type="presOf" srcId="{0A353AE7-30E5-4991-850C-8E3BC2C960F2}" destId="{F7BBE6DE-A219-4AE2-9866-BD0F82F3B54D}" srcOrd="0" destOrd="0" presId="urn:microsoft.com/office/officeart/2005/8/layout/vList2"/>
    <dgm:cxn modelId="{D494A24D-1E20-4459-8922-A80AD463350A}" srcId="{8E2A9257-FD7C-4F05-926B-69248DA5B9C3}" destId="{04BD33D7-9B53-4D61-8ED3-EF546D64BE62}" srcOrd="0" destOrd="0" parTransId="{031D9092-FE35-41EC-BC1C-4F32926E06F5}" sibTransId="{77B6D57A-F681-4B01-B1AF-66F606CC5D5B}"/>
    <dgm:cxn modelId="{CA2FD74D-2A52-42F0-B0EA-391AFD6E2211}" srcId="{8E2A9257-FD7C-4F05-926B-69248DA5B9C3}" destId="{E25DBF0B-EAD6-44E8-9BDC-E1BE567D52D5}" srcOrd="1" destOrd="0" parTransId="{CD6B730F-087B-4559-AEE6-2973EE76EC0E}" sibTransId="{7533E9F7-5AC5-41EE-8AD3-9222BED0410B}"/>
    <dgm:cxn modelId="{2D60C158-DE06-40ED-807E-5C97FB9F8EC8}" type="presOf" srcId="{B679236D-3B0B-451C-9754-32BE7D7753E7}" destId="{47E8896A-C29D-48A8-9F83-23AFF04C9F4F}" srcOrd="0" destOrd="0" presId="urn:microsoft.com/office/officeart/2005/8/layout/vList2"/>
    <dgm:cxn modelId="{55D038BA-0EE1-4348-A0B2-3A5C3D3539E3}" type="presOf" srcId="{8E2A9257-FD7C-4F05-926B-69248DA5B9C3}" destId="{46B3FDBD-9639-40BE-A326-DDF4A5B67EEB}" srcOrd="0" destOrd="0" presId="urn:microsoft.com/office/officeart/2005/8/layout/vList2"/>
    <dgm:cxn modelId="{6B2BD406-E313-4B47-8515-CF68CA31F131}" type="presParOf" srcId="{46B3FDBD-9639-40BE-A326-DDF4A5B67EEB}" destId="{EF799558-DDC9-42D3-9326-0581FEBBEEB8}" srcOrd="0" destOrd="0" presId="urn:microsoft.com/office/officeart/2005/8/layout/vList2"/>
    <dgm:cxn modelId="{DF22F15D-A7E8-4B8F-B98C-5D524FBE8485}" type="presParOf" srcId="{46B3FDBD-9639-40BE-A326-DDF4A5B67EEB}" destId="{2545A805-96CA-4C57-B39A-0C305E9B9B09}" srcOrd="1" destOrd="0" presId="urn:microsoft.com/office/officeart/2005/8/layout/vList2"/>
    <dgm:cxn modelId="{10F0ECC0-4D4E-4CEA-B4C2-9374E5039F09}" type="presParOf" srcId="{46B3FDBD-9639-40BE-A326-DDF4A5B67EEB}" destId="{EDA872DD-5A9E-4FFC-900D-CF0BBF586E29}" srcOrd="2" destOrd="0" presId="urn:microsoft.com/office/officeart/2005/8/layout/vList2"/>
    <dgm:cxn modelId="{8B2E8651-B815-42A3-AD3A-65EE886F6521}" type="presParOf" srcId="{46B3FDBD-9639-40BE-A326-DDF4A5B67EEB}" destId="{35EB6258-E6DC-4359-AEFD-2D74AA25D576}" srcOrd="3" destOrd="0" presId="urn:microsoft.com/office/officeart/2005/8/layout/vList2"/>
    <dgm:cxn modelId="{59A953CA-2F65-46B1-A90E-10F74C4B6CC4}" type="presParOf" srcId="{46B3FDBD-9639-40BE-A326-DDF4A5B67EEB}" destId="{47E8896A-C29D-48A8-9F83-23AFF04C9F4F}" srcOrd="4" destOrd="0" presId="urn:microsoft.com/office/officeart/2005/8/layout/vList2"/>
    <dgm:cxn modelId="{830049F2-7BC7-43A1-BBFE-20F29268C370}" type="presParOf" srcId="{46B3FDBD-9639-40BE-A326-DDF4A5B67EEB}" destId="{8B916C5C-E6D2-4AE2-A1A3-41EF4FCD15CD}" srcOrd="5" destOrd="0" presId="urn:microsoft.com/office/officeart/2005/8/layout/vList2"/>
    <dgm:cxn modelId="{097C6CE6-10F0-49B5-9F7A-072746B1EDA7}" type="presParOf" srcId="{46B3FDBD-9639-40BE-A326-DDF4A5B67EEB}" destId="{F7BBE6DE-A219-4AE2-9866-BD0F82F3B5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1D5CF-E57C-43DE-82DC-A829B9B1690C}">
      <dsp:nvSpPr>
        <dsp:cNvPr id="0" name=""/>
        <dsp:cNvSpPr/>
      </dsp:nvSpPr>
      <dsp:spPr>
        <a:xfrm>
          <a:off x="0" y="0"/>
          <a:ext cx="8553449" cy="8228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🟦 </a:t>
          </a:r>
          <a:r>
            <a:rPr lang="en-US" sz="1600" b="1" kern="1200"/>
            <a:t>Module 5 – Principles of Fire and Explosion</a:t>
          </a:r>
          <a:br>
            <a:rPr lang="en-US" sz="1600" kern="1200"/>
          </a:br>
          <a:r>
            <a:rPr lang="en-US" sz="1600" kern="1200"/>
            <a:t>Understand types of fire, causes, and behavior of fire in confined spaces.</a:t>
          </a:r>
        </a:p>
      </dsp:txBody>
      <dsp:txXfrm>
        <a:off x="24100" y="24100"/>
        <a:ext cx="7596019" cy="774633"/>
      </dsp:txXfrm>
    </dsp:sp>
    <dsp:sp modelId="{27E8A630-ADA2-418D-B51B-C79B45D67C8E}">
      <dsp:nvSpPr>
        <dsp:cNvPr id="0" name=""/>
        <dsp:cNvSpPr/>
      </dsp:nvSpPr>
      <dsp:spPr>
        <a:xfrm>
          <a:off x="716351" y="972439"/>
          <a:ext cx="8553449" cy="8228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🟩 </a:t>
          </a:r>
          <a:r>
            <a:rPr lang="en-US" sz="1600" b="1" kern="1200"/>
            <a:t>Module 6 – General Principles of Control, Causes &amp; Prevention of Fire</a:t>
          </a:r>
          <a:br>
            <a:rPr lang="en-US" sz="1600" kern="1200"/>
          </a:br>
          <a:r>
            <a:rPr lang="en-US" sz="1600" kern="1200"/>
            <a:t>Eliminate fire triggers and design preventive infrastructure.</a:t>
          </a:r>
        </a:p>
      </dsp:txBody>
      <dsp:txXfrm>
        <a:off x="740451" y="996539"/>
        <a:ext cx="7254056" cy="774633"/>
      </dsp:txXfrm>
    </dsp:sp>
    <dsp:sp modelId="{6A0C64C2-4B1C-443B-AF9E-4536F37D5AC7}">
      <dsp:nvSpPr>
        <dsp:cNvPr id="0" name=""/>
        <dsp:cNvSpPr/>
      </dsp:nvSpPr>
      <dsp:spPr>
        <a:xfrm>
          <a:off x="1422010" y="1944878"/>
          <a:ext cx="8553449" cy="8228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🟧 </a:t>
          </a:r>
          <a:r>
            <a:rPr lang="en-US" sz="1600" b="1" kern="1200"/>
            <a:t>Module 7 – Design and Safety of Hospital Buildings</a:t>
          </a:r>
          <a:br>
            <a:rPr lang="en-US" sz="1600" kern="1200"/>
          </a:br>
          <a:r>
            <a:rPr lang="en-US" sz="1600" kern="1200"/>
            <a:t>Safe construction layouts, exits, firefighting access, and ventilation.</a:t>
          </a:r>
        </a:p>
      </dsp:txBody>
      <dsp:txXfrm>
        <a:off x="1446110" y="1968978"/>
        <a:ext cx="7264748" cy="774633"/>
      </dsp:txXfrm>
    </dsp:sp>
    <dsp:sp modelId="{506AF51D-D4ED-416D-B21F-E5B1D974984F}">
      <dsp:nvSpPr>
        <dsp:cNvPr id="0" name=""/>
        <dsp:cNvSpPr/>
      </dsp:nvSpPr>
      <dsp:spPr>
        <a:xfrm>
          <a:off x="2138362" y="2917316"/>
          <a:ext cx="8553449" cy="82283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🟨 </a:t>
          </a:r>
          <a:r>
            <a:rPr lang="en-US" sz="1600" b="1" kern="1200"/>
            <a:t>Module 8 – Fire Safety in Hospitals &amp; Safety of People in the Event of a Fire</a:t>
          </a:r>
          <a:br>
            <a:rPr lang="en-US" sz="1600" kern="1200"/>
          </a:br>
          <a:r>
            <a:rPr lang="en-US" sz="1600" kern="1200"/>
            <a:t>Evacuation plans, vulnerable patient handling, and alarm systems.</a:t>
          </a:r>
        </a:p>
      </dsp:txBody>
      <dsp:txXfrm>
        <a:off x="2162462" y="2941416"/>
        <a:ext cx="7254056" cy="774633"/>
      </dsp:txXfrm>
    </dsp:sp>
    <dsp:sp modelId="{2FF29E15-1BD3-4B73-ACA1-FE68802E77ED}">
      <dsp:nvSpPr>
        <dsp:cNvPr id="0" name=""/>
        <dsp:cNvSpPr/>
      </dsp:nvSpPr>
      <dsp:spPr>
        <a:xfrm>
          <a:off x="8018608" y="630215"/>
          <a:ext cx="534841" cy="5348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138947" y="630215"/>
        <a:ext cx="294163" cy="402468"/>
      </dsp:txXfrm>
    </dsp:sp>
    <dsp:sp modelId="{BB498379-9BD9-4B7E-A35B-D5D76EB8A593}">
      <dsp:nvSpPr>
        <dsp:cNvPr id="0" name=""/>
        <dsp:cNvSpPr/>
      </dsp:nvSpPr>
      <dsp:spPr>
        <a:xfrm>
          <a:off x="8734959" y="1602654"/>
          <a:ext cx="534841" cy="53484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855298" y="1602654"/>
        <a:ext cx="294163" cy="402468"/>
      </dsp:txXfrm>
    </dsp:sp>
    <dsp:sp modelId="{7E65F738-4E3D-4987-967F-EB02E7184237}">
      <dsp:nvSpPr>
        <dsp:cNvPr id="0" name=""/>
        <dsp:cNvSpPr/>
      </dsp:nvSpPr>
      <dsp:spPr>
        <a:xfrm>
          <a:off x="9440619" y="2575093"/>
          <a:ext cx="534841" cy="5348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560958" y="2575093"/>
        <a:ext cx="294163" cy="402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799558-DDC9-42D3-9326-0581FEBBEEB8}">
      <dsp:nvSpPr>
        <dsp:cNvPr id="0" name=""/>
        <dsp:cNvSpPr/>
      </dsp:nvSpPr>
      <dsp:spPr>
        <a:xfrm>
          <a:off x="0" y="145547"/>
          <a:ext cx="10691265" cy="81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🟥 </a:t>
          </a:r>
          <a:r>
            <a:rPr lang="en-IN" sz="2000" b="1" kern="1200"/>
            <a:t>Module 9 – Monitoring, Auditing &amp; Reviewing Fire Safety Systems</a:t>
          </a:r>
          <a:br>
            <a:rPr lang="en-IN" sz="2000" kern="1200"/>
          </a:br>
          <a:r>
            <a:rPr lang="en-IN" sz="2000" kern="1200"/>
            <a:t>Conduct fire drills, evaluate equipment, review logs and inspection records.</a:t>
          </a:r>
          <a:endParaRPr lang="en-US" sz="2000" kern="1200"/>
        </a:p>
      </dsp:txBody>
      <dsp:txXfrm>
        <a:off x="39980" y="185527"/>
        <a:ext cx="10611305" cy="739040"/>
      </dsp:txXfrm>
    </dsp:sp>
    <dsp:sp modelId="{EDA872DD-5A9E-4FFC-900D-CF0BBF586E29}">
      <dsp:nvSpPr>
        <dsp:cNvPr id="0" name=""/>
        <dsp:cNvSpPr/>
      </dsp:nvSpPr>
      <dsp:spPr>
        <a:xfrm>
          <a:off x="0" y="1022148"/>
          <a:ext cx="10691265" cy="81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🟩 </a:t>
          </a:r>
          <a:r>
            <a:rPr lang="en-IN" sz="2000" b="1" kern="1200"/>
            <a:t>Module 10 – Reactive Monitoring – Reporting, Recording &amp; Investigation</a:t>
          </a:r>
          <a:br>
            <a:rPr lang="en-IN" sz="2000" kern="1200"/>
          </a:br>
          <a:r>
            <a:rPr lang="en-IN" sz="2000" kern="1200"/>
            <a:t>Respond to fire incidents, analyze root causes, and document findings.</a:t>
          </a:r>
          <a:endParaRPr lang="en-US" sz="2000" kern="1200"/>
        </a:p>
      </dsp:txBody>
      <dsp:txXfrm>
        <a:off x="39980" y="1062128"/>
        <a:ext cx="10611305" cy="739040"/>
      </dsp:txXfrm>
    </dsp:sp>
    <dsp:sp modelId="{47E8896A-C29D-48A8-9F83-23AFF04C9F4F}">
      <dsp:nvSpPr>
        <dsp:cNvPr id="0" name=""/>
        <dsp:cNvSpPr/>
      </dsp:nvSpPr>
      <dsp:spPr>
        <a:xfrm>
          <a:off x="0" y="1898748"/>
          <a:ext cx="10691265" cy="81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🟦 </a:t>
          </a:r>
          <a:r>
            <a:rPr lang="en-IN" sz="2000" b="1" kern="1200"/>
            <a:t>Module 11 – Environmental Impact of Fire</a:t>
          </a:r>
          <a:br>
            <a:rPr lang="en-IN" sz="2000" kern="1200"/>
          </a:br>
          <a:r>
            <a:rPr lang="en-IN" sz="2000" kern="1200"/>
            <a:t>Air pollution, water contamination, and toxic material release post-fire.</a:t>
          </a:r>
          <a:endParaRPr lang="en-US" sz="2000" kern="1200"/>
        </a:p>
      </dsp:txBody>
      <dsp:txXfrm>
        <a:off x="39980" y="1938728"/>
        <a:ext cx="10611305" cy="739040"/>
      </dsp:txXfrm>
    </dsp:sp>
    <dsp:sp modelId="{F7BBE6DE-A219-4AE2-9866-BD0F82F3B54D}">
      <dsp:nvSpPr>
        <dsp:cNvPr id="0" name=""/>
        <dsp:cNvSpPr/>
      </dsp:nvSpPr>
      <dsp:spPr>
        <a:xfrm>
          <a:off x="0" y="2775347"/>
          <a:ext cx="10691265" cy="819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/>
            <a:t>🟧 </a:t>
          </a:r>
          <a:r>
            <a:rPr lang="en-IN" sz="2000" b="1" kern="1200"/>
            <a:t>Module 12 – Licensing, Accreditation &amp; National Action Framework for Hospital Safety</a:t>
          </a:r>
          <a:br>
            <a:rPr lang="en-IN" sz="2000" kern="1200"/>
          </a:br>
          <a:r>
            <a:rPr lang="en-IN" sz="2000" kern="1200"/>
            <a:t>Understand legal frameworks, NABH/NBC guidelines, and documentation.</a:t>
          </a:r>
          <a:endParaRPr lang="en-US" sz="2000" kern="1200"/>
        </a:p>
      </dsp:txBody>
      <dsp:txXfrm>
        <a:off x="39980" y="2815327"/>
        <a:ext cx="10611305" cy="73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1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3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2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3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0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67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2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9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1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5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18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topglobal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7A224-A819-B323-3D22-1E8E0424E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6" y="4742029"/>
            <a:ext cx="10765912" cy="9259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4600"/>
              <a:t>FIRE SAFETY DEPARTMENT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CA7EEA-7DCF-B98A-30BE-AF3CCDC1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5731877"/>
            <a:ext cx="8829674" cy="429622"/>
          </a:xfrm>
        </p:spPr>
        <p:txBody>
          <a:bodyPr anchor="t">
            <a:normAutofit/>
          </a:bodyPr>
          <a:lstStyle/>
          <a:p>
            <a:r>
              <a:rPr lang="en-US"/>
              <a:t>A 3-Month Certified Course – 12 Career-Boosting Modules</a:t>
            </a:r>
            <a:endParaRPr lang="en-IN"/>
          </a:p>
        </p:txBody>
      </p:sp>
      <p:pic>
        <p:nvPicPr>
          <p:cNvPr id="4" name="Picture 3" descr="Fire extinguisher and hose reel in hotel corridor">
            <a:extLst>
              <a:ext uri="{FF2B5EF4-FFF2-40B4-BE49-F238E27FC236}">
                <a16:creationId xmlns:a16="http://schemas.microsoft.com/office/drawing/2014/main" id="{1486AEF4-9265-BFB0-D4AA-5A0C7FEBDD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800100" y="1419901"/>
            <a:ext cx="5134573" cy="2888209"/>
          </a:xfrm>
          <a:prstGeom prst="rect">
            <a:avLst/>
          </a:prstGeom>
        </p:spPr>
      </p:pic>
      <p:pic>
        <p:nvPicPr>
          <p:cNvPr id="6" name="Picture 5" descr="A logo with a globe and text&#10;&#10;AI-generated content may be incorrect.">
            <a:extLst>
              <a:ext uri="{FF2B5EF4-FFF2-40B4-BE49-F238E27FC236}">
                <a16:creationId xmlns:a16="http://schemas.microsoft.com/office/drawing/2014/main" id="{3C070AB6-CAE8-4938-5C1F-323E66568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12" y="723899"/>
            <a:ext cx="3584211" cy="3584211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4667603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94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3DDE1-29CC-526C-99D8-E0E3C914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749" y="909638"/>
            <a:ext cx="5201121" cy="1318062"/>
          </a:xfrm>
        </p:spPr>
        <p:txBody>
          <a:bodyPr>
            <a:normAutofit/>
          </a:bodyPr>
          <a:lstStyle/>
          <a:p>
            <a:r>
              <a:rPr lang="en-US" dirty="0"/>
              <a:t>Why Should You Join This Course?</a:t>
            </a:r>
            <a:endParaRPr lang="en-IN" dirty="0"/>
          </a:p>
        </p:txBody>
      </p:sp>
      <p:pic>
        <p:nvPicPr>
          <p:cNvPr id="5" name="Picture 4" descr="Construction work tools">
            <a:extLst>
              <a:ext uri="{FF2B5EF4-FFF2-40B4-BE49-F238E27FC236}">
                <a16:creationId xmlns:a16="http://schemas.microsoft.com/office/drawing/2014/main" id="{9CF1F35A-682A-0011-F6F0-0ACACC25DD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06" r="19043" b="-1"/>
          <a:stretch>
            <a:fillRect/>
          </a:stretch>
        </p:blipFill>
        <p:spPr>
          <a:xfrm>
            <a:off x="20" y="10"/>
            <a:ext cx="5686740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2739" y="722376"/>
            <a:ext cx="16002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5F53-8631-8976-47E2-6CDA8DDCF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838" y="2236843"/>
            <a:ext cx="5201121" cy="3931920"/>
          </a:xfrm>
        </p:spPr>
        <p:txBody>
          <a:bodyPr>
            <a:normAutofit/>
          </a:bodyPr>
          <a:lstStyle/>
          <a:p>
            <a:r>
              <a:rPr lang="en-US" dirty="0"/>
              <a:t>✔ Learn how to design, implement, and audit hospital fire safety systems</a:t>
            </a:r>
            <a:br>
              <a:rPr lang="en-US" dirty="0"/>
            </a:br>
            <a:r>
              <a:rPr lang="en-US" dirty="0"/>
              <a:t>✔ Understand fire risk assessment, firefighting SOPs, and legal standards</a:t>
            </a:r>
            <a:br>
              <a:rPr lang="en-US" dirty="0"/>
            </a:br>
            <a:r>
              <a:rPr lang="en-US" dirty="0"/>
              <a:t>✔ Ideal for hospital safety officers, maintenance heads &amp; accreditation teams</a:t>
            </a:r>
            <a:br>
              <a:rPr lang="en-US" dirty="0"/>
            </a:br>
            <a:r>
              <a:rPr lang="en-US" dirty="0"/>
              <a:t>🎓 Certification included | Aligned with NABH fire safety compliance</a:t>
            </a:r>
            <a:br>
              <a:rPr lang="en-US" dirty="0"/>
            </a:br>
            <a:r>
              <a:rPr lang="en-US" dirty="0"/>
              <a:t>📈 Crucial for patient safety, structural safety, and emergency preparedness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0271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231019-4DBB-2A97-ED0F-5A4DE2C3B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195889" cy="1316736"/>
          </a:xfrm>
        </p:spPr>
        <p:txBody>
          <a:bodyPr>
            <a:normAutofit/>
          </a:bodyPr>
          <a:lstStyle/>
          <a:p>
            <a:r>
              <a:rPr lang="en-IN" dirty="0"/>
              <a:t>Course Highlights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76CAC-75B5-C15E-FA14-B55BD6ED3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716664" cy="3931920"/>
          </a:xfrm>
        </p:spPr>
        <p:txBody>
          <a:bodyPr>
            <a:normAutofit/>
          </a:bodyPr>
          <a:lstStyle/>
          <a:p>
            <a:r>
              <a:rPr lang="en-US" dirty="0"/>
              <a:t>📘 </a:t>
            </a:r>
            <a:r>
              <a:rPr lang="en-US" b="1" dirty="0"/>
              <a:t>12 CAREER-BOOSTING MODULES</a:t>
            </a:r>
            <a:br>
              <a:rPr lang="en-US" dirty="0"/>
            </a:br>
            <a:r>
              <a:rPr lang="en-US" dirty="0"/>
              <a:t>📝 </a:t>
            </a:r>
            <a:r>
              <a:rPr lang="en-US" b="1" dirty="0"/>
              <a:t>PRACTICAL ASSIGNMENTS</a:t>
            </a:r>
            <a:br>
              <a:rPr lang="en-US" dirty="0"/>
            </a:br>
            <a:r>
              <a:rPr lang="en-US" dirty="0"/>
              <a:t>📅 </a:t>
            </a:r>
            <a:r>
              <a:rPr lang="en-US" b="1" dirty="0"/>
              <a:t>DURATION: 3 MONTHS</a:t>
            </a:r>
            <a:br>
              <a:rPr lang="en-US" dirty="0"/>
            </a:br>
            <a:r>
              <a:rPr lang="en-US" dirty="0"/>
              <a:t>🎓 </a:t>
            </a:r>
            <a:r>
              <a:rPr lang="en-US" b="1" dirty="0"/>
              <a:t>CERTIFICATION ON COMPLETION</a:t>
            </a:r>
            <a:endParaRPr lang="en-US" dirty="0"/>
          </a:p>
          <a:p>
            <a:endParaRPr lang="en-IN" dirty="0"/>
          </a:p>
        </p:txBody>
      </p:sp>
      <p:pic>
        <p:nvPicPr>
          <p:cNvPr id="5" name="Picture 4" descr="Angled shot of pen on a graph">
            <a:extLst>
              <a:ext uri="{FF2B5EF4-FFF2-40B4-BE49-F238E27FC236}">
                <a16:creationId xmlns:a16="http://schemas.microsoft.com/office/drawing/2014/main" id="{1D7F0FFC-64EF-ABDF-43F7-712968D7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1" r="40646" b="-2"/>
          <a:stretch>
            <a:fillRect/>
          </a:stretch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3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09CD5-8981-5BAD-962D-9BBD2F53A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343" y="1137215"/>
            <a:ext cx="5804426" cy="413817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/>
              <a:t>📌 </a:t>
            </a:r>
            <a:r>
              <a:rPr lang="en-US" sz="1700" b="1" dirty="0"/>
              <a:t>Course Highlights:</a:t>
            </a:r>
            <a:br>
              <a:rPr lang="en-US" sz="1700" dirty="0"/>
            </a:br>
            <a:r>
              <a:rPr lang="en-US" sz="1700" dirty="0"/>
              <a:t>🔥 Risk Assessment | 📋 Policies | 🛡️ Awareness &amp; SOPs</a:t>
            </a:r>
            <a:br>
              <a:rPr lang="en-US" sz="1700" dirty="0"/>
            </a:br>
            <a:r>
              <a:rPr lang="en-US" sz="1700" dirty="0"/>
              <a:t>🟩 </a:t>
            </a:r>
            <a:r>
              <a:rPr lang="en-US" sz="1700" b="1" dirty="0"/>
              <a:t>Module 1 – Fire Safety Foundations &amp; Awareness Generation for Hospital Safety</a:t>
            </a:r>
            <a:br>
              <a:rPr lang="en-US" sz="1700" dirty="0"/>
            </a:br>
            <a:r>
              <a:rPr lang="en-US" sz="1700" dirty="0"/>
              <a:t>Building awareness of fire risks, responsibilities, and emergency behavior.</a:t>
            </a:r>
            <a:br>
              <a:rPr lang="en-US" sz="1700" dirty="0"/>
            </a:br>
            <a:r>
              <a:rPr lang="en-US" sz="1700" dirty="0"/>
              <a:t>🟨 </a:t>
            </a:r>
            <a:r>
              <a:rPr lang="en-US" sz="1700" b="1" dirty="0"/>
              <a:t>Module 2 – Safety Policy</a:t>
            </a:r>
            <a:br>
              <a:rPr lang="en-US" sz="1700" dirty="0"/>
            </a:br>
            <a:r>
              <a:rPr lang="en-US" sz="1700" dirty="0"/>
              <a:t>Creation, approval, and enforcement of fire and emergency policies.</a:t>
            </a:r>
            <a:br>
              <a:rPr lang="en-US" sz="1700" dirty="0"/>
            </a:br>
            <a:r>
              <a:rPr lang="en-US" sz="1700" dirty="0"/>
              <a:t>🟧 </a:t>
            </a:r>
            <a:r>
              <a:rPr lang="en-US" sz="1700" b="1" dirty="0"/>
              <a:t>Module 3 – </a:t>
            </a:r>
            <a:r>
              <a:rPr lang="en-US" sz="1700" b="1" dirty="0" err="1"/>
              <a:t>Organising</a:t>
            </a:r>
            <a:r>
              <a:rPr lang="en-US" sz="1700" b="1" dirty="0"/>
              <a:t> for Safety</a:t>
            </a:r>
            <a:br>
              <a:rPr lang="en-US" sz="1700" dirty="0"/>
            </a:br>
            <a:r>
              <a:rPr lang="en-US" sz="1700" dirty="0"/>
              <a:t>Establishing fire safety teams, communication, drills, and task delegation.</a:t>
            </a:r>
            <a:br>
              <a:rPr lang="en-US" sz="1700" dirty="0"/>
            </a:br>
            <a:r>
              <a:rPr lang="en-US" sz="1700" dirty="0"/>
              <a:t>🟥 </a:t>
            </a:r>
            <a:r>
              <a:rPr lang="en-US" sz="1700" b="1" dirty="0"/>
              <a:t>Module 4 – Principles of Fire Risk Assessment</a:t>
            </a:r>
            <a:br>
              <a:rPr lang="en-US" sz="1700" dirty="0"/>
            </a:br>
            <a:r>
              <a:rPr lang="en-US" sz="1700" dirty="0"/>
              <a:t>Evaluate hazards, assign risk scores, and prioritize prevention plans</a:t>
            </a:r>
            <a:br>
              <a:rPr lang="en-US" sz="1700" dirty="0"/>
            </a:br>
            <a:endParaRPr lang="en-US" sz="1700" dirty="0"/>
          </a:p>
        </p:txBody>
      </p:sp>
      <p:pic>
        <p:nvPicPr>
          <p:cNvPr id="7" name="Graphic 6" descr="Firefighter">
            <a:extLst>
              <a:ext uri="{FF2B5EF4-FFF2-40B4-BE49-F238E27FC236}">
                <a16:creationId xmlns:a16="http://schemas.microsoft.com/office/drawing/2014/main" id="{1FF5001E-159F-4B45-281E-34A9735E5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383" y="1171349"/>
            <a:ext cx="4515301" cy="451530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343" y="723900"/>
            <a:ext cx="5715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E634B8-311A-4810-A5DB-7043D0280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343" y="6134100"/>
            <a:ext cx="571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65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86124-0761-0772-7F05-D47C5B19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📌 </a:t>
            </a:r>
            <a:r>
              <a:rPr lang="en-US" sz="2800" b="1"/>
              <a:t>Course Highlights:</a:t>
            </a:r>
            <a:br>
              <a:rPr lang="en-US" sz="2800"/>
            </a:br>
            <a:r>
              <a:rPr lang="en-US" sz="2800"/>
              <a:t>💥 Fire &amp; Explosion | 🏥 Hospital Design | 🚪 Evacuation</a:t>
            </a:r>
            <a:endParaRPr lang="en-IN" sz="28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A7A5D3-E92C-3372-4276-719DE1C084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954718"/>
              </p:ext>
            </p:extLst>
          </p:nvPr>
        </p:nvGraphicFramePr>
        <p:xfrm>
          <a:off x="700088" y="2222500"/>
          <a:ext cx="10691812" cy="374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0371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B487-DFF1-B0C1-2267-ABF53DFC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📌 </a:t>
            </a:r>
            <a:r>
              <a:rPr lang="en-US" sz="2800" b="1" dirty="0"/>
              <a:t>Course Highlights:</a:t>
            </a:r>
            <a:br>
              <a:rPr lang="en-US" sz="2800" dirty="0"/>
            </a:br>
            <a:r>
              <a:rPr lang="en-US" sz="2800" dirty="0"/>
              <a:t>📊 Audit &amp; Review | 🧯 Fire Reporting | ✅ Legal Readiness</a:t>
            </a:r>
            <a:endParaRPr lang="en-IN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900893-14E7-9552-E001-00C5DA6A20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0635" y="2221992"/>
          <a:ext cx="10691265" cy="3739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7983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4CA64-A4D4-3725-E1AC-4C4B31143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📢 </a:t>
            </a:r>
            <a:r>
              <a:rPr lang="en-US" sz="2800" b="1"/>
              <a:t>Become a Certified Hospital Fire Safety Officer!</a:t>
            </a:r>
            <a:endParaRPr lang="en-IN" sz="2800"/>
          </a:p>
        </p:txBody>
      </p:sp>
      <p:pic>
        <p:nvPicPr>
          <p:cNvPr id="5" name="Picture 4" descr="Fire engine parked inside a fire station">
            <a:extLst>
              <a:ext uri="{FF2B5EF4-FFF2-40B4-BE49-F238E27FC236}">
                <a16:creationId xmlns:a16="http://schemas.microsoft.com/office/drawing/2014/main" id="{3AE71DA2-1BA5-0169-F44D-BBB3792275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07" r="17663" b="-1"/>
          <a:stretch>
            <a:fillRect/>
          </a:stretch>
        </p:blipFill>
        <p:spPr>
          <a:xfrm>
            <a:off x="20" y="10"/>
            <a:ext cx="6044164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E0E99-6727-55E6-B09D-E076A4976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186" y="2221992"/>
            <a:ext cx="4800600" cy="3739896"/>
          </a:xfrm>
        </p:spPr>
        <p:txBody>
          <a:bodyPr>
            <a:normAutofit/>
          </a:bodyPr>
          <a:lstStyle/>
          <a:p>
            <a:r>
              <a:rPr lang="en-US" dirty="0"/>
              <a:t>🌍 Ideal for fire marshals, safety officers, hospital managers, and auditors</a:t>
            </a:r>
          </a:p>
          <a:p>
            <a:r>
              <a:rPr lang="en-US" dirty="0"/>
              <a:t>📧 </a:t>
            </a:r>
            <a:r>
              <a:rPr lang="en-US" b="1" dirty="0"/>
              <a:t>Contact:</a:t>
            </a:r>
            <a:r>
              <a:rPr lang="en-US" dirty="0"/>
              <a:t> qtopglobalservices@gmail.com</a:t>
            </a:r>
            <a:br>
              <a:rPr lang="en-US" dirty="0"/>
            </a:br>
            <a:r>
              <a:rPr lang="en-US" dirty="0"/>
              <a:t>🌐 </a:t>
            </a:r>
            <a:r>
              <a:rPr lang="en-US" b="1" dirty="0"/>
              <a:t>To avail the course, visit: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www.qtopglobal.com</a:t>
            </a:r>
            <a:endParaRPr lang="en-US" dirty="0"/>
          </a:p>
          <a:p>
            <a:endParaRPr lang="en-IN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685046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491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Calisto MT</vt:lpstr>
      <vt:lpstr>Univers Condensed</vt:lpstr>
      <vt:lpstr>ChronicleVTI</vt:lpstr>
      <vt:lpstr>FIRE SAFETY DEPARTMENT MANAGEMENT</vt:lpstr>
      <vt:lpstr>Why Should You Join This Course?</vt:lpstr>
      <vt:lpstr>Course Highlights</vt:lpstr>
      <vt:lpstr>📌 Course Highlights: 🔥 Risk Assessment | 📋 Policies | 🛡️ Awareness &amp; SOPs 🟩 Module 1 – Fire Safety Foundations &amp; Awareness Generation for Hospital Safety Building awareness of fire risks, responsibilities, and emergency behavior. 🟨 Module 2 – Safety Policy Creation, approval, and enforcement of fire and emergency policies. 🟧 Module 3 – Organising for Safety Establishing fire safety teams, communication, drills, and task delegation. 🟥 Module 4 – Principles of Fire Risk Assessment Evaluate hazards, assign risk scores, and prioritize prevention plans </vt:lpstr>
      <vt:lpstr>📌 Course Highlights: 💥 Fire &amp; Explosion | 🏥 Hospital Design | 🚪 Evacuation</vt:lpstr>
      <vt:lpstr>📌 Course Highlights: 📊 Audit &amp; Review | 🧯 Fire Reporting | ✅ Legal Readiness</vt:lpstr>
      <vt:lpstr>📢 Become a Certified Hospital Fire Safety Officer!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Vikas M</dc:creator>
  <cp:lastModifiedBy>Vikas M</cp:lastModifiedBy>
  <cp:revision>1</cp:revision>
  <dcterms:created xsi:type="dcterms:W3CDTF">2025-08-26T13:59:17Z</dcterms:created>
  <dcterms:modified xsi:type="dcterms:W3CDTF">2025-08-26T14:05:22Z</dcterms:modified>
</cp:coreProperties>
</file>